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charts/chart1.xml" ContentType="application/vnd.openxmlformats-officedocument.drawingml.chart+xml"/>
  <Override PartName="/ppt/charts/chart2.xml" ContentType="application/vnd.openxmlformats-officedocument.drawingml.chart+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notesMasterIdLst>
    <p:notesMasterId r:id="rId2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79410411-9bd0-dfb0-686c-5811bc1375ea}">
          <p14:sldIdLst>
            <p14:sldId id="256"/>
            <p14:sldId id="257"/>
            <p14:sldId id="258"/>
            <p14:sldId id="259"/>
          </p14:sldIdLst>
        </p14:section>
        <p14:section name="Rights of the person" id="{8c90ed6e-3ae4-aba9-ed75-95811a71bb45}">
          <p14:sldIdLst>
            <p14:sldId id="260"/>
            <p14:sldId id="261"/>
            <p14:sldId id="262"/>
            <p14:sldId id="263"/>
            <p14:sldId id="264"/>
            <p14:sldId id="265"/>
            <p14:sldId id="266"/>
          </p14:sldIdLst>
        </p14:section>
        <p14:section name="Life without a price" id="{40836728-6181-93ae-f79f-f7c704f7027a}">
          <p14:sldIdLst>
            <p14:sldId id="267"/>
            <p14:sldId id="268"/>
            <p14:sldId id="269"/>
            <p14:sldId id="270"/>
            <p14:sldId id="271"/>
          </p14:sldIdLst>
        </p14:section>
        <p14:section name="Institutions" id="{e11d9035-66d0-f50a-e9bf-aa4282c551b2}">
          <p14:sldIdLst>
            <p14:sldId id="272"/>
            <p14:sldId id="273"/>
            <p14:sldId id="274"/>
            <p14:sldId id="275"/>
            <p14:sldId id="276"/>
          </p14:sldIdLst>
        </p14:section>
        <p14:section name="The transition" id="{67b90f0c-8bb0-19bb-0d2d-9e326f80ac3b}">
          <p14:sldIdLst>
            <p14:sldId id="277"/>
            <p14:sldId id="278"/>
            <p14:sldId id="279"/>
            <p14:sldId id="280"/>
            <p14:sldId id="281"/>
          </p14:sldIdLst>
        </p14:section>
        <p14:section name="Closing" id="{befc6d7f-8673-125f-1b1c-9e06cdb0f4be}">
          <p14:sldIdLst>
            <p14:sldId id="28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notesMaster" Target="notesMasters/notesMaster1.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33"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500" b="0" i="0" u="none" strike="noStrike">
                <a:solidFill>
                  <a:srgbClr val="23402C"/>
                </a:solidFill>
                <a:latin typeface="+mn-lt"/>
              </a:defRPr>
            </a:pPr>
            <a:r>
              <a:rPr sz="1500" b="0" i="0" u="none" strike="noStrike">
                <a:solidFill>
                  <a:srgbClr val="23402C"/>
                </a:solidFill>
                <a:latin typeface="+mn-lt"/>
              </a:rPr>
              <a:t>Where the money comes from, per year</a:t>
            </a:r>
          </a:p>
        </c:rich>
      </c:tx>
      <c:layout/>
      <c:overlay val="0"/>
    </c:title>
    <c:autoTitleDeleted val="0"/>
    <c:plotArea>
      <c:layout/>
      <c:barChart>
        <c:barDir val="bar"/>
        <c:grouping val="clustered"/>
        <c:varyColors val="0"/>
        <c:ser>
          <c:idx val="0"/>
          <c:order val="0"/>
          <c:tx>
            <c:strRef>
              <c:f>Sheet1!$B$1</c:f>
              <c:strCache>
                <c:ptCount val="1"/>
                <c:pt idx="0">
                  <c:v>Revenue</c:v>
                </c:pt>
              </c:strCache>
            </c:strRef>
          </c:tx>
          <c:spPr>
            <a:solidFill>
              <a:srgbClr val="5F8A4A"/>
            </a:solidFill>
            <a:effectLst/>
          </c:spPr>
          <c:invertIfNegative val="0"/>
          <c:dLbls>
            <c:numFmt formatCode="$0.0&quot;T&quot;" sourceLinked="0"/>
            <c:txPr>
              <a:bodyPr/>
              <a:lstStyle/>
              <a:p>
                <a:pPr>
                  <a:defRPr b="0" i="0" strike="noStrike" sz="1200" u="none">
                    <a:solidFill>
                      <a:srgbClr val="1B2A20"/>
                    </a:solidFill>
                    <a:latin typeface="+mn-lt"/>
                  </a:defRPr>
                </a:pPr>
              </a:p>
            </c:txPr>
            <c:showLegendKey val="0"/>
            <c:showVal val="1"/>
            <c:showCatName val="0"/>
            <c:showSerName val="0"/>
            <c:showPercent val="0"/>
            <c:showBubbleSize val="0"/>
            <c:showLeaderLines val="0"/>
          </c:dLbls>
          <c:cat>
            <c:multiLvlStrRef>
              <c:f>Sheet1!$A$2:$A$7</c:f>
              <c:multiLvlStrCache>
                <c:ptCount val="6"/>
                <c:lvl>
                  <c:pt idx="0">
                    <c:v>Land rent</c:v>
                  </c:pt>
                  <c:pt idx="1">
                    <c:v>Pollution fees</c:v>
                  </c:pt>
                  <c:pt idx="2">
                    <c:v>Fossil subsidies ended</c:v>
                  </c:pt>
                  <c:pt idx="3">
                    <c:v>Other commons rents</c:v>
                  </c:pt>
                  <c:pt idx="4">
                    <c:v>Shifted profits taxed</c:v>
                  </c:pt>
                  <c:pt idx="5">
                    <c:v>Billionaire minimum tax</c:v>
                  </c:pt>
                </c:lvl>
              </c:multiLvlStrCache>
            </c:multiLvlStrRef>
          </c:cat>
          <c:val>
            <c:numRef>
              <c:f>Sheet1!$B$2:$B$7</c:f>
              <c:numCache>
                <c:formatCode>General</c:formatCode>
                <c:ptCount val="6"/>
                <c:pt idx="0">
                  <c:v>5.25</c:v>
                </c:pt>
                <c:pt idx="1">
                  <c:v>3.8</c:v>
                </c:pt>
                <c:pt idx="2">
                  <c:v>1.3</c:v>
                </c:pt>
                <c:pt idx="3">
                  <c:v>0.5</c:v>
                </c:pt>
                <c:pt idx="4">
                  <c:v>0.2</c:v>
                </c:pt>
                <c:pt idx="5">
                  <c:v>0.23</c:v>
                </c:pt>
              </c:numCache>
            </c:numRef>
          </c:val>
        </c:ser>
        <c:dLbls>
          <c:numFmt formatCode="$0.0&quot;T&quot;" sourceLinked="0"/>
          <c:txPr>
            <a:bodyPr/>
            <a:lstStyle/>
            <a:p>
              <a:pPr>
                <a:defRPr b="0" i="0" strike="noStrike" sz="1200" u="none">
                  <a:solidFill>
                    <a:srgbClr val="1B2A20"/>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B2A20"/>
                </a:solidFill>
                <a:latin typeface="+mn-lt"/>
              </a:defRPr>
            </a:pPr>
            <a:endParaRPr lang="en-US"/>
          </a:p>
        </c:txPr>
        <c:crossAx val="2094734552"/>
        <c:crosses val="autoZero"/>
        <c:auto val="1"/>
        <c:lblAlgn val="ctr"/>
        <c:noMultiLvlLbl val="1"/>
      </c:catAx>
      <c:valAx>
        <c:axId val="2094734552"/>
        <c:scaling>
          <c:orientation val="minMax"/>
          <c:max val="7.2"/>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500" b="0" i="0" u="none" strike="noStrike">
                <a:solidFill>
                  <a:srgbClr val="23402C"/>
                </a:solidFill>
                <a:latin typeface="+mn-lt"/>
              </a:defRPr>
            </a:pPr>
            <a:r>
              <a:rPr sz="1500" b="0" i="0" u="none" strike="noStrike">
                <a:solidFill>
                  <a:srgbClr val="23402C"/>
                </a:solidFill>
                <a:latin typeface="+mn-lt"/>
              </a:rPr>
              <a:t>What the planetary floor needs, per year</a:t>
            </a:r>
          </a:p>
        </c:rich>
      </c:tx>
      <c:layout/>
      <c:overlay val="0"/>
    </c:title>
    <c:autoTitleDeleted val="0"/>
    <c:plotArea>
      <c:layout/>
      <c:barChart>
        <c:barDir val="bar"/>
        <c:grouping val="clustered"/>
        <c:varyColors val="0"/>
        <c:ser>
          <c:idx val="0"/>
          <c:order val="0"/>
          <c:tx>
            <c:strRef>
              <c:f>Sheet1!$B$1</c:f>
              <c:strCache>
                <c:ptCount val="1"/>
                <c:pt idx="0">
                  <c:v>Cost</c:v>
                </c:pt>
              </c:strCache>
            </c:strRef>
          </c:tx>
          <c:spPr>
            <a:solidFill>
              <a:srgbClr val="C4824F"/>
            </a:solidFill>
            <a:effectLst/>
          </c:spPr>
          <c:invertIfNegative val="0"/>
          <c:dLbls>
            <c:numFmt formatCode="$0.0&quot;T&quot;" sourceLinked="0"/>
            <c:txPr>
              <a:bodyPr/>
              <a:lstStyle/>
              <a:p>
                <a:pPr>
                  <a:defRPr b="0" i="0" strike="noStrike" sz="1200" u="none">
                    <a:solidFill>
                      <a:srgbClr val="1B2A20"/>
                    </a:solidFill>
                    <a:latin typeface="+mn-lt"/>
                  </a:defRPr>
                </a:pPr>
              </a:p>
            </c:txPr>
            <c:showLegendKey val="0"/>
            <c:showVal val="1"/>
            <c:showCatName val="0"/>
            <c:showSerName val="0"/>
            <c:showPercent val="0"/>
            <c:showBubbleSize val="0"/>
            <c:showLeaderLines val="0"/>
          </c:dLbls>
          <c:cat>
            <c:multiLvlStrRef>
              <c:f>Sheet1!$A$2:$A$5</c:f>
              <c:multiLvlStrCache>
                <c:ptCount val="4"/>
                <c:lvl>
                  <c:pt idx="0">
                    <c:v>Equal dividend</c:v>
                  </c:pt>
                  <c:pt idx="1">
                    <c:v>End extreme poverty</c:v>
                  </c:pt>
                  <c:pt idx="2">
                    <c:v>Close health gaps</c:v>
                  </c:pt>
                  <c:pt idx="3">
                    <c:v>Charter institutions</c:v>
                  </c:pt>
                </c:lvl>
              </c:multiLvlStrCache>
            </c:multiLvlStrRef>
          </c:cat>
          <c:val>
            <c:numRef>
              <c:f>Sheet1!$B$2:$B$5</c:f>
              <c:numCache>
                <c:formatCode>General</c:formatCode>
                <c:ptCount val="4"/>
                <c:pt idx="0">
                  <c:v>3</c:v>
                </c:pt>
                <c:pt idx="1">
                  <c:v>0.32</c:v>
                </c:pt>
                <c:pt idx="2">
                  <c:v>0.37</c:v>
                </c:pt>
                <c:pt idx="3">
                  <c:v>0.5</c:v>
                </c:pt>
              </c:numCache>
            </c:numRef>
          </c:val>
        </c:ser>
        <c:dLbls>
          <c:numFmt formatCode="$0.0&quot;T&quot;" sourceLinked="0"/>
          <c:txPr>
            <a:bodyPr/>
            <a:lstStyle/>
            <a:p>
              <a:pPr>
                <a:defRPr b="0" i="0" strike="noStrike" sz="1200" u="none">
                  <a:solidFill>
                    <a:srgbClr val="1B2A20"/>
                  </a:solidFill>
                  <a:latin typeface="+mn-lt"/>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B2A20"/>
                </a:solidFill>
                <a:latin typeface="+mn-lt"/>
              </a:defRPr>
            </a:pPr>
            <a:endParaRPr lang="en-US"/>
          </a:p>
        </c:txPr>
        <c:crossAx val="2094734552"/>
        <c:crosses val="autoZero"/>
        <c:auto val="1"/>
        <c:lblAlgn val="ctr"/>
        <c:noMultiLvlLbl val="1"/>
      </c:catAx>
      <c:valAx>
        <c:axId val="2094734552"/>
        <c:scaling>
          <c:orientation val="minMax"/>
          <c:max val="7.2"/>
          <c:min val="0"/>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deck summarizes a working paper from ThinkWell Labs. It proposes a planetary model of government built on a few simple ideas: people come before companies, living systems come before money, nothing needed to live has a price, and no power is ever held by one or two. The author set the direction and the core principles; the research, institutional drafting and figures were done with Claude, an artificial intelligence made by Anthropic. Every claim is labeled by who made it and whether it was checked.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project began with a question: could a whole people sue those who govern them for harm to their mental health? Five legal barriers each block such a suit: standing, immunity, free speech, class-action rules and the courts’ deference to elections. Where widespread harm has been answered, it was narrow and measurable: products designed to addict children, people in state custody, governments suing over their own costs. The 3,824 pending social media cases, the $17.1 billion Meta settlement with 29 states, and the 2,337 excess preterm births after the 2016 election all show the pattern: the harm is real and measurable, but most of it has no defendant. It has a design. Figures were checked against sources in October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Ordering Clause ranks values in strict order, so a higher tier can never be traded for a lower one. Personal liberties come first, including freedom over your own mind. Living systems come second: no economic activity may push a measured limit past its line, and ecosystems, species and sentient beings hold rights. The social floor comes third: everything a person needs to live, free and unconditional. Enterprise and exchange come last. The environment outranks money, not people; ceilings limit activity, never speech, belief or bodies. The figure adapts Kate Raworth’s doughnut, with the person placed at the center.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principle comes from the author: the lowest number of anything is three. No power is held by one or two, and no choice is offered as one or two options. Parties are welcome, but never a binary, so elections use proportional representation with ranked ballots. A law must clear three chambers: a house chosen by lottery, a house of elected delegates, and a Steward Chamber that speaks for nature and future generations. Three is the smallest number that can settle a disagreement: two navigators’ clocks that disagree can’t tell you which is wrong, and a third can.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section covers what every person is guaranteed: sovereignty over their own mind, the commons as human rights, and three daily foundations. Then rights beyond the human, and justice that repairs.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liberties from the author sit in the inviolable tier. Neurochemical freedom protects the mind from inside: adults may alter their own consciousness, no one may alter it without consent, and brain data belongs to the person. Care comes first and stays funded; Portugal’s decriminalization worked because of its care system, and Oregon’s reversal shows what happens without one. Cognitive sovereignty protects the mind from outside: no psychological operations, a sensory commons with limits on noise, light and flicker, and no use of sound, light or energy as a weapon. Evidence is stated honestly: radio-frequency exposure within current limits hasn’t been shown to harm health, so the charter keeps the data open rather than assuming either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Water, air, shoreline, nature, medicine and knowledge come from the commons. Enclosure put fences, patents, paywalls and zoning in front of them, and a financial gate sorted people into those who buy them back as luxuries and those labeled poor. The same water and air sit on both sides; the scarcity was built at the gate. Insulin is the clearest case: its discoverers sold the patent for one dollar each so no one would profit, and a century later people were rationing it because of cost. The charter’s gate test removes any price that stands between a person and a floor right unless it fairly rations something truly scarce or funds creation, and even then the funding is replaced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every luxury is a gated right, and pretending otherwise would break the design. Goods that can be fenced but don’t run out, like knowledge, software and medicine formulas, carry manufactured scarcity, and the remedy is to open them and fund creation publicly. Shared limits, like the atmosphere and fisheries, need ceilings and equal shares, never price. Real scarcity, like homes in a given place, guarantees the floor share first and lets markets handle the rest. Positional goods, valued for being rare, stay with markets and are taxed.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 added three foundations to the floor. Mental health care is free, with community and peer care and crisis teams instead of armed police, as in Eugene, Oregon since 1989. Food quality means a right to good food: free fresh school meals, front-of-package warnings, no marketing to children, and subsidies moved from sugar and corn to fruit and vegetables. Calm means removing the main sources of chronic stress: insecurity, overwork, paperwork, noise, engineered alarm and lack of 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classes of rights holder each have funded guardians and standing in court. Ecosystems may exist and regenerate, following New Zealand’s Whanganui River and Colombia’s Atrato River. Species may not be driven extinct. Sentient animals are protected from severe suffering for non-vital purposes, in proportion to the evidence. A vital-interest rule settles conflicts: survival and freedom from severe suffering outrank profit and taste, whatever the species. Artificial intelligence goes on the same evidence-based register, must disclose what it is, never holds votes or decision power, and liability stays with its makers. That structure was proposed by Claude itself, on the reasoning that limits on artificial intelligence protect both sides until trust can be verified.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Drawn from Indigenous and ancestral traditions, at the author’s direction, with three safeguards: there is no single Indigenous way, practices are learned only with consent, and liberties are never traded. Harm goes first to a fair trial when responsibility is disputed, then to a repair circle, with secure, humane separation only while danger continues. The death penalty, torture, long solitary confinement, prisons run for profit and cash bail are all banned. Healers work alongside clinical medicine. Treatments that are publicly funded or claim to cure are tested, and knowledge holders are credited and paid. Precedents include the Navajo Peacemaker Court and New Zealand’s family group conferences.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covers the economic redesign: two permanent laws from the author, three domains of provisioning, the cost of getting there, and the replacement for gross domestic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two laws come from the author, and they sit in the charter’s permanent core, which can never be amended away. No price to be alive means everything needed to live and take part in society is free and unconditional: a home up to the floor allotment, water, food, energy, health care, learning, transport and connection, plus no fees to be born, get documents, see a judge or be buried. No one born into debt means debt never crosses generations, no one needs debt to live, and no generation borrows from the next, in money or in ecological damage. A transition jubilee cancels existing household debt, echoing the ancient seven-year release.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Economics allocates scarce things, but most of what a person needs isn’t scarce at planetary scale; it has been priced. So the charter replaces the economy with provisioning in three domains. The Life Commons provides everything needed to live, with no price, made by local cooperatives. Contribution is chosen rather than forced, and it’s recognized through the author’s Contributory Progression Value. The Exchange Margin handles extras only, with equal credits that fade if hoarded, no interest, and no power to buy land, people or influence. Claude kept a small fading medium of exchange rather than abolishing it, because the alternative is a central plan, which concentrates power and breaks the Rule of Three. Any bioregion may still live without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order-of-magnitude estimates. On the left is annual revenue from commons rents and closed loopholes, about $10 to 12 trillion, roughly 9 to 10 percent of world output. Land rent and the two smallest lines are shown at the midpoint of their ranges. On the right is the annual cost of the planetary floor, about $4 trillion. The remaining $6 to 8 trillion funds the energy transition, restoration and historical repair. Sources: Global Carbon Budget 2025, the International Monetary Fund, the European Union Tax Observatory, the Group of Twenty billionaire-tax proposal, Savills, and a 2026 estimate of the cost of ending extreme poverty. The land-value assumption is Claude’s own and is the softest number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Gross domestic product counts money changing hands, which makes it a meter of the financial gates. It rises when a forest is cut down or a disaster is cleaned up, and stays flat when a parent cares for a sick child. The charter bars it from every binding rule. In its place go thriving metrics, a dashboard rather than a single number, always reporting the bottom tenth and the median, and Contributory Progression Value, the author’s term. That counts generative value added to life, such as art, music, beneficial technology and humanitarian progress, plus harm prevented, plus net contribution to others’ thriving, minus extraction and harm. Works are recognized; people are never scored.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covers who holds which power, how power flows, how land changes, and how the design defends itself against capture.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Power moves upward only by explicit grant; everything else stays with the smaller level. The planetary layer is deliberately the thinnest. It holds planetary ceilings, the global commons of air, oceans, seabed and orbit, the floor fund, a court of rights, and enterprise licenses. Today’s nations become member polities that keep their culture, law and taxation. Bioregions follow watersheds across old borders. At the center is the person, whose liberties no level can override.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citizens’ house chosen by lottery and a house of elected delegates make law, checked by the Steward Chamber for nature and future generations. An independent Office of Measurement forecasts every bill and scores every law, but it can never legislate or veto. A court of rights and a planetary prosecutor for diffuse harms enforce the charter. Companies sit beneath the people and the courts, under license. Rent and pollution fees flow into a commons trust, which funds the floor and pays every person an equal share.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author’s proposal: convert one-third of animal ranch land over fifteen years. Wetter land becomes pollinator sanctuary garden farms with food forests, orchards and meadows. Dry rangeland becomes native pollinator habitat instead of gardens, so aquifers aren’t drained. Sunny sites carry solar panels raised over meadows. Old barns become solar-heated cricket rooms, whose droppings fertilize the gardens. Ranchers are paid to convert and become stewards, and pastoral and Indigenous herders are exempt. Insect farming follows the sentience register, and plant proteins come first. Livestock uses about 77 percent of farmland for about 18 percent of calories (Poore and Nemecek, 2018), and about three-quarters of leading food crop types benefit from pollinators.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safeguard is trusted. Every weak point gets three layers: one that prevents, a tripwire that detects, and a response that corrects, and the remaining risk is stated rather than hidden. This slide shows six of the tripwires: published measures with preset thresholds that fire automatically. The heaviest risk is a captured planetary layer, which would leave nowhere to flee; the answers are enumerated powers, no army, organs seated on different continents, and a real right of exit.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final section covers how this can come about: one willing community at a time, with checks and balances that bind the transition itself, and a strategy for great powers.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dangerous moment is construction, when the builders hold power the finished design would deny them. So drafting, ratifying, operating and auditing are held by four separate bodies, and no person sits in two. Only each polity’s own lawful process can grant power. Drafters are barred from charter office for ten years. Every transitional body dies on a date written into its founding text. Phases advance only through audited gates, not dates, and participation is by consent only, with a right of withdrawal at every phase.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phases overlap on purpose, and each ends only when an independent audit certifies its gate. Phase 0 seeds the charter and a measurement prototype. Phase 1 pilots each organ in cities and willing states, including debt cancellation, ranch conversion and citizens’ assemblies. Phase 2 is a founding treaty among at least 30 polities. Phase 3 expands membership with powers that retract if membership falls. Phase 4 is a planetary convention and ratification by a triple test. For scale, the European Union took 58 years to grow from six countries pooling coal and steel to its current treaty.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plan can make interference impossible; a nuclear power can crush a small member. The plan makes interference unnecessary, unrewarding, costly and visible. Rival great powers have accepted shared regimes before, like the Antarctic Treaty in 1959, when the regime ended a contest neither could win cheaply. Six strategies follow from that. If the two largest powers decide at the same moment that the project is a threat, it will likely fail; the sequencing is built to avoid that moment.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Phase 0 can start with one small lab. The most concrete and fundable piece is a working prototype of the Office of Measurement, which is useful even if nothing else is adopted. The partner organizations listed were confirmed active in October 2026: DemocracyNext, the Global Challenges Foundation, the Iswe Foundation and the Global Citizens’ Assembly, Democracy Without Borders, and the Doughnut Economics Action Lab.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design may fail. It is built so that if it fails, it fails visibly and reversibly, and so that every piece that works can be kept. The full working paper, the charter, the transition plan and a plain-language version with a short story are available at twl.today.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_DARK">
    <p:bg>
      <p:bgPr>
        <a:solidFill>
          <a:srgbClr val="23402C"/>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7863840" cy="1828800"/>
          </a:xfrm>
          <a:prstGeom prst="rect">
            <a:avLst/>
          </a:prstGeom>
          <a:noFill/>
          <a:ln/>
        </p:spPr>
        <p:txBody>
          <a:bodyPr wrap="square" rtlCol="0"/>
          <a:lstStyle>
            <a:lvl1pPr indent="0" marL="0">
              <a:buNone/>
              <a:defRPr lang="en-US" sz="4400" b="1" dirty="0">
                <a:solidFill>
                  <a:schemeClr val="bg1"/>
                </a:solidFill>
              </a:defRPr>
            </a:lvl1pPr>
          </a:lstStyle>
          <a:p>
            <a:pPr indent="0" marL="0">
              <a:buNone/>
            </a:pPr>
            <a:endParaRPr lang="en-US" sz="4400" dirty="0"/>
          </a:p>
        </p:txBody>
      </p:sp>
      <p:sp>
        <p:nvSpPr>
          <p:cNvPr id="3" name="Text 0"/>
          <p:cNvSpPr/>
          <p:nvPr>
            <p:ph idx="101" type="body" hasCustomPrompt="1"/>
          </p:nvPr>
        </p:nvSpPr>
        <p:spPr>
          <a:xfrm>
            <a:off x="731520" y="3794760"/>
            <a:ext cx="7680960" cy="1371600"/>
          </a:xfrm>
          <a:prstGeom prst="rect">
            <a:avLst/>
          </a:prstGeom>
          <a:noFill/>
          <a:ln/>
        </p:spPr>
        <p:txBody>
          <a:bodyPr wrap="square" rtlCol="0"/>
          <a:lstStyle>
            <a:lvl1pPr indent="0" marL="0">
              <a:buNone/>
              <a:defRPr lang="en-US" sz="1800" dirty="0">
                <a:solidFill>
                  <a:schemeClr val="bg2"/>
                </a:solidFill>
              </a:defRPr>
            </a:lvl1pPr>
          </a:lstStyle>
          <a:p>
            <a:pPr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_DARK">
    <p:bg>
      <p:bgPr>
        <a:solidFill>
          <a:srgbClr val="23402C"/>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2377440"/>
            <a:ext cx="8686800" cy="1188720"/>
          </a:xfrm>
          <a:prstGeom prst="rect">
            <a:avLst/>
          </a:prstGeom>
          <a:noFill/>
          <a:ln/>
        </p:spPr>
        <p:txBody>
          <a:bodyPr wrap="square" rtlCol="0"/>
          <a:lstStyle>
            <a:lvl1pPr indent="0" marL="0">
              <a:buNone/>
              <a:defRPr lang="en-US" sz="4000" b="1" dirty="0">
                <a:solidFill>
                  <a:schemeClr val="bg1"/>
                </a:solidFill>
              </a:defRPr>
            </a:lvl1pPr>
          </a:lstStyle>
          <a:p>
            <a:pPr indent="0" marL="0">
              <a:buNone/>
            </a:pPr>
            <a:endParaRPr lang="en-US" sz="4000" dirty="0"/>
          </a:p>
        </p:txBody>
      </p:sp>
      <p:sp>
        <p:nvSpPr>
          <p:cNvPr id="3" name="Text 0"/>
          <p:cNvSpPr/>
          <p:nvPr>
            <p:ph idx="101" type="body" hasCustomPrompt="1"/>
          </p:nvPr>
        </p:nvSpPr>
        <p:spPr>
          <a:xfrm>
            <a:off x="731520" y="3611880"/>
            <a:ext cx="8686800" cy="914400"/>
          </a:xfrm>
          <a:prstGeom prst="rect">
            <a:avLst/>
          </a:prstGeom>
          <a:noFill/>
          <a:ln/>
        </p:spPr>
        <p:txBody>
          <a:bodyPr wrap="square" rtlCol="0"/>
          <a:lstStyle>
            <a:lvl1pPr indent="0" marL="0">
              <a:buNone/>
              <a:defRPr lang="en-US" sz="1800" dirty="0">
                <a:solidFill>
                  <a:schemeClr val="bg2"/>
                </a:solidFill>
              </a:defRPr>
            </a:lvl1pPr>
          </a:lstStyle>
          <a:p>
            <a:pPr indent="0" marL="0">
              <a:buNone/>
            </a:pP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C9D6C4"/>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rtlCol="0"/>
          <a:lstStyle>
            <a:lvl1pPr indent="0" marL="0">
              <a:buNone/>
              <a:defRPr lang="en-US" sz="3200" b="1" dirty="0">
                <a:solidFill>
                  <a:schemeClr val="tx2"/>
                </a:solidFill>
              </a:defRPr>
            </a:lvl1pPr>
          </a:lstStyle>
          <a:p>
            <a:pPr indent="0" marL="0">
              <a:buNone/>
            </a:pPr>
            <a:endParaRPr lang="en-US" sz="3200" dirty="0"/>
          </a:p>
        </p:txBody>
      </p:sp>
      <p:sp>
        <p:nvSpPr>
          <p:cNvPr id="3" name="Text 0"/>
          <p:cNvSpPr/>
          <p:nvPr/>
        </p:nvSpPr>
        <p:spPr>
          <a:xfrm>
            <a:off x="548640" y="6355080"/>
            <a:ext cx="8229600" cy="274320"/>
          </a:xfrm>
          <a:prstGeom prst="rect">
            <a:avLst/>
          </a:prstGeom>
          <a:noFill/>
          <a:ln/>
        </p:spPr>
        <p:txBody>
          <a:bodyPr wrap="square" lIns="0" tIns="0" rIns="0" bIns="0" rtlCol="0" anchor="ctr"/>
          <a:lstStyle/>
          <a:p>
            <a:pPr indent="0" marL="0">
              <a:buNone/>
            </a:pPr>
            <a:r>
              <a:rPr lang="en-US" sz="1000" dirty="0">
                <a:solidFill>
                  <a:srgbClr val="6B7568"/>
                </a:solidFill>
              </a:rPr>
              <a:t>ThinkWell Labs  ·  The Trustee Commonwealth of Earth  ·  twl.today</a:t>
            </a:r>
            <a:endParaRPr lang="en-US" sz="10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C9D6C4"/>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4.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4.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4.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chart" Target="/ppt/charts/chart2.xml"/><Relationship Id="rId3" Type="http://schemas.openxmlformats.org/officeDocument/2006/relationships/slideLayout" Target="../slideLayouts/slideLayout4.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4.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4.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4.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4.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7863840" cy="1828800"/>
          </a:xfrm>
          <a:prstGeom prst="rect">
            <a:avLst/>
          </a:prstGeom>
          <a:noFill/>
          <a:ln/>
        </p:spPr>
        <p:txBody>
          <a:bodyPr wrap="square" lIns="0" tIns="0" rIns="0" bIns="0" rtlCol="0" anchor="b"/>
          <a:lstStyle/>
          <a:p>
            <a:pPr indent="0" marL="0">
              <a:buNone/>
            </a:pPr>
            <a:r>
              <a:rPr lang="en-US" sz="4400" b="1" dirty="0">
                <a:solidFill>
                  <a:schemeClr val="bg1"/>
                </a:solidFill>
              </a:rPr>
              <a:t>The Trustee Commonwealth of Earth</a:t>
            </a:r>
            <a:endParaRPr lang="en-US" sz="4400" dirty="0"/>
          </a:p>
        </p:txBody>
      </p:sp>
      <p:sp>
        <p:nvSpPr>
          <p:cNvPr id="3" name="Text 0"/>
          <p:cNvSpPr/>
          <p:nvPr>
            <p:ph idx="101" type="body" hasCustomPrompt="1"/>
          </p:nvPr>
        </p:nvSpPr>
        <p:spPr>
          <a:xfrm>
            <a:off x="731520" y="3794760"/>
            <a:ext cx="7680960" cy="1371600"/>
          </a:xfrm>
          <a:prstGeom prst="rect">
            <a:avLst/>
          </a:prstGeom>
          <a:noFill/>
          <a:ln/>
        </p:spPr>
        <p:txBody>
          <a:bodyPr wrap="square" lIns="0" tIns="0" rIns="0" bIns="0" rtlCol="0" anchor="t"/>
          <a:lstStyle/>
          <a:p>
            <a:pPr indent="0" marL="0">
              <a:buNone/>
            </a:pPr>
            <a:r>
              <a:rPr lang="en-US" sz="1800" dirty="0">
                <a:solidFill>
                  <a:schemeClr val="bg2"/>
                </a:solidFill>
              </a:rPr>
              <a:t>A proposal for planetary governance in which people outrank companies, living systems outrank money, and nothing needed to live has a price</a:t>
            </a:r>
            <a:endParaRPr lang="en-US" sz="1800" dirty="0"/>
          </a:p>
        </p:txBody>
      </p:sp>
      <p:sp>
        <p:nvSpPr>
          <p:cNvPr id="4" name="sun motif"/>
          <p:cNvSpPr/>
          <p:nvPr/>
        </p:nvSpPr>
        <p:spPr>
          <a:xfrm>
            <a:off x="9052560" y="1005840"/>
            <a:ext cx="4023360" cy="4023360"/>
          </a:xfrm>
          <a:prstGeom prst="ellipse">
            <a:avLst/>
          </a:prstGeom>
          <a:solidFill>
            <a:schemeClr val="accent2"/>
          </a:solidFill>
          <a:ln/>
        </p:spPr>
      </p:sp>
      <p:sp>
        <p:nvSpPr>
          <p:cNvPr id="5" name="leaf motif"/>
          <p:cNvSpPr/>
          <p:nvPr/>
        </p:nvSpPr>
        <p:spPr>
          <a:xfrm>
            <a:off x="8503920" y="4480560"/>
            <a:ext cx="1554480" cy="1554480"/>
          </a:xfrm>
          <a:prstGeom prst="ellipse">
            <a:avLst/>
          </a:prstGeom>
          <a:solidFill>
            <a:schemeClr val="accent1"/>
          </a:solidFill>
          <a:ln/>
        </p:spPr>
      </p:sp>
      <p:sp>
        <p:nvSpPr>
          <p:cNvPr id="6" name="sky motif"/>
          <p:cNvSpPr/>
          <p:nvPr/>
        </p:nvSpPr>
        <p:spPr>
          <a:xfrm>
            <a:off x="10424160" y="5212080"/>
            <a:ext cx="822960" cy="822960"/>
          </a:xfrm>
          <a:prstGeom prst="ellipse">
            <a:avLst/>
          </a:prstGeom>
          <a:solidFill>
            <a:schemeClr val="accent3"/>
          </a:solidFill>
          <a:ln/>
        </p:spPr>
      </p:sp>
      <p:sp>
        <p:nvSpPr>
          <p:cNvPr id="7" name="Text 5"/>
          <p:cNvSpPr txBox="1"/>
          <p:nvPr/>
        </p:nvSpPr>
        <p:spPr>
          <a:xfrm>
            <a:off x="731520" y="5349240"/>
            <a:ext cx="7498080" cy="914400"/>
          </a:xfrm>
          <a:prstGeom prst="rect">
            <a:avLst/>
          </a:prstGeom>
          <a:noFill/>
          <a:ln/>
        </p:spPr>
        <p:txBody>
          <a:bodyPr wrap="square" lIns="0" tIns="0" rIns="0" bIns="0" rtlCol="0" anchor="ctr"/>
          <a:lstStyle/>
          <a:p>
            <a:pPr indent="0" marL="0">
              <a:buNone/>
            </a:pPr>
            <a:r>
              <a:rPr lang="en-US" sz="1300" dirty="0">
                <a:solidFill>
                  <a:srgbClr val="C9D6C4"/>
                </a:solidFill>
              </a:rPr>
              <a:t>Concept and direction: Briar Greenway, ThinkWell Labs</a:t>
            </a:r>
            <a:endParaRPr lang="en-US" sz="1300" dirty="0"/>
          </a:p>
          <a:p>
            <a:pPr indent="0" marL="0">
              <a:buNone/>
            </a:pPr>
            <a:r>
              <a:rPr lang="en-US" sz="1300" dirty="0">
                <a:solidFill>
                  <a:srgbClr val="C9D6C4"/>
                </a:solidFill>
              </a:rPr>
              <a:t>Research, design drafting and figures: Claude (Anthropic)</a:t>
            </a:r>
            <a:endParaRPr lang="en-US" sz="1300" dirty="0"/>
          </a:p>
          <a:p>
            <a:pPr indent="0" marL="0">
              <a:buNone/>
            </a:pPr>
            <a:r>
              <a:rPr lang="en-US" sz="1300" dirty="0">
                <a:solidFill>
                  <a:srgbClr val="C9D6C4"/>
                </a:solidFill>
              </a:rPr>
              <a:t>Working paper, October 2026  ·  twl.today</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Courts cannot carry a harm this wide</a:t>
            </a:r>
            <a:endParaRPr lang="en-US" sz="3200" dirty="0"/>
          </a:p>
        </p:txBody>
      </p:sp>
      <p:sp>
        <p:nvSpPr>
          <p:cNvPr id="4" name="sun 1"/>
          <p:cNvSpPr/>
          <p:nvPr/>
        </p:nvSpPr>
        <p:spPr>
          <a:xfrm>
            <a:off x="548640" y="1417320"/>
            <a:ext cx="566928" cy="566928"/>
          </a:xfrm>
          <a:prstGeom prst="ellipse">
            <a:avLst/>
          </a:prstGeom>
          <a:solidFill>
            <a:schemeClr val="accent2"/>
          </a:solidFill>
          <a:ln/>
        </p:spPr>
      </p:sp>
      <p:sp>
        <p:nvSpPr>
          <p:cNvPr id="5" name="Text 2"/>
          <p:cNvSpPr txBox="1"/>
          <p:nvPr/>
        </p:nvSpPr>
        <p:spPr>
          <a:xfrm>
            <a:off x="548640" y="1417320"/>
            <a:ext cx="566928" cy="566928"/>
          </a:xfrm>
          <a:prstGeom prst="rect">
            <a:avLst/>
          </a:prstGeom>
          <a:noFill/>
          <a:ln/>
        </p:spPr>
        <p:txBody>
          <a:bodyPr wrap="square" lIns="0" tIns="0" rIns="0" bIns="0" rtlCol="0" anchor="ctr"/>
          <a:lstStyle/>
          <a:p>
            <a:pPr algn="ctr" indent="0" marL="0">
              <a:buNone/>
            </a:pPr>
            <a:r>
              <a:rPr lang="en-US" sz="1800" b="1" dirty="0">
                <a:solidFill>
                  <a:schemeClr val="tx1"/>
                </a:solidFill>
              </a:rPr>
              <a:t>1</a:t>
            </a:r>
            <a:endParaRPr lang="en-US" sz="1800" dirty="0"/>
          </a:p>
        </p:txBody>
      </p:sp>
      <p:sp>
        <p:nvSpPr>
          <p:cNvPr id="6" name="Text 3"/>
          <p:cNvSpPr txBox="1"/>
          <p:nvPr/>
        </p:nvSpPr>
        <p:spPr>
          <a:xfrm>
            <a:off x="1280160" y="1371600"/>
            <a:ext cx="4937760" cy="731520"/>
          </a:xfrm>
          <a:prstGeom prst="rect">
            <a:avLst/>
          </a:prstGeom>
          <a:noFill/>
          <a:ln/>
        </p:spPr>
        <p:txBody>
          <a:bodyPr wrap="square" lIns="0" tIns="0" rIns="0" bIns="0" rtlCol="0" anchor="ctr"/>
          <a:lstStyle/>
          <a:p>
            <a:pPr indent="0" marL="0">
              <a:buNone/>
            </a:pPr>
            <a:r>
              <a:rPr lang="en-US" sz="1700" b="1" dirty="0">
                <a:solidFill>
                  <a:schemeClr val="tx2"/>
                </a:solidFill>
              </a:rPr>
              <a:t>Standing</a:t>
            </a:r>
            <a:endParaRPr lang="en-US" sz="1700" dirty="0"/>
          </a:p>
          <a:p>
            <a:pPr indent="0" marL="0">
              <a:buNone/>
            </a:pPr>
            <a:r>
              <a:rPr lang="en-US" sz="1500" dirty="0">
                <a:solidFill>
                  <a:schemeClr val="tx1"/>
                </a:solidFill>
              </a:rPr>
              <a:t>a harm shared by everyone is a "generalized grievance"</a:t>
            </a:r>
            <a:endParaRPr lang="en-US" sz="1700" dirty="0"/>
          </a:p>
        </p:txBody>
      </p:sp>
      <p:sp>
        <p:nvSpPr>
          <p:cNvPr id="7" name="sun 2"/>
          <p:cNvSpPr/>
          <p:nvPr/>
        </p:nvSpPr>
        <p:spPr>
          <a:xfrm>
            <a:off x="548640" y="2313432"/>
            <a:ext cx="566928" cy="566928"/>
          </a:xfrm>
          <a:prstGeom prst="ellipse">
            <a:avLst/>
          </a:prstGeom>
          <a:solidFill>
            <a:schemeClr val="accent2"/>
          </a:solidFill>
          <a:ln/>
        </p:spPr>
      </p:sp>
      <p:sp>
        <p:nvSpPr>
          <p:cNvPr id="8" name="Text 5"/>
          <p:cNvSpPr txBox="1"/>
          <p:nvPr/>
        </p:nvSpPr>
        <p:spPr>
          <a:xfrm>
            <a:off x="548640" y="2313432"/>
            <a:ext cx="566928" cy="566928"/>
          </a:xfrm>
          <a:prstGeom prst="rect">
            <a:avLst/>
          </a:prstGeom>
          <a:noFill/>
          <a:ln/>
        </p:spPr>
        <p:txBody>
          <a:bodyPr wrap="square" lIns="0" tIns="0" rIns="0" bIns="0" rtlCol="0" anchor="ctr"/>
          <a:lstStyle/>
          <a:p>
            <a:pPr algn="ctr" indent="0" marL="0">
              <a:buNone/>
            </a:pPr>
            <a:r>
              <a:rPr lang="en-US" sz="1800" b="1" dirty="0">
                <a:solidFill>
                  <a:schemeClr val="tx1"/>
                </a:solidFill>
              </a:rPr>
              <a:t>2</a:t>
            </a:r>
            <a:endParaRPr lang="en-US" sz="1800" dirty="0"/>
          </a:p>
        </p:txBody>
      </p:sp>
      <p:sp>
        <p:nvSpPr>
          <p:cNvPr id="9" name="Text 6"/>
          <p:cNvSpPr txBox="1"/>
          <p:nvPr/>
        </p:nvSpPr>
        <p:spPr>
          <a:xfrm>
            <a:off x="1280160" y="2267712"/>
            <a:ext cx="4937760" cy="731520"/>
          </a:xfrm>
          <a:prstGeom prst="rect">
            <a:avLst/>
          </a:prstGeom>
          <a:noFill/>
          <a:ln/>
        </p:spPr>
        <p:txBody>
          <a:bodyPr wrap="square" lIns="0" tIns="0" rIns="0" bIns="0" rtlCol="0" anchor="ctr"/>
          <a:lstStyle/>
          <a:p>
            <a:pPr indent="0" marL="0">
              <a:buNone/>
            </a:pPr>
            <a:r>
              <a:rPr lang="en-US" sz="1700" b="1" dirty="0">
                <a:solidFill>
                  <a:schemeClr val="tx2"/>
                </a:solidFill>
              </a:rPr>
              <a:t>Immunity</a:t>
            </a:r>
            <a:endParaRPr lang="en-US" sz="1700" dirty="0"/>
          </a:p>
          <a:p>
            <a:pPr indent="0" marL="0">
              <a:buNone/>
            </a:pPr>
            <a:r>
              <a:rPr lang="en-US" sz="1500" dirty="0">
                <a:solidFill>
                  <a:schemeClr val="tx1"/>
                </a:solidFill>
              </a:rPr>
              <a:t>governments and officials are shielded</a:t>
            </a:r>
            <a:endParaRPr lang="en-US" sz="1700" dirty="0"/>
          </a:p>
        </p:txBody>
      </p:sp>
      <p:sp>
        <p:nvSpPr>
          <p:cNvPr id="10" name="sun 3"/>
          <p:cNvSpPr/>
          <p:nvPr/>
        </p:nvSpPr>
        <p:spPr>
          <a:xfrm>
            <a:off x="548640" y="3209544"/>
            <a:ext cx="566928" cy="566928"/>
          </a:xfrm>
          <a:prstGeom prst="ellipse">
            <a:avLst/>
          </a:prstGeom>
          <a:solidFill>
            <a:schemeClr val="accent2"/>
          </a:solidFill>
          <a:ln/>
        </p:spPr>
      </p:sp>
      <p:sp>
        <p:nvSpPr>
          <p:cNvPr id="11" name="Text 8"/>
          <p:cNvSpPr txBox="1"/>
          <p:nvPr/>
        </p:nvSpPr>
        <p:spPr>
          <a:xfrm>
            <a:off x="548640" y="3209544"/>
            <a:ext cx="566928" cy="566928"/>
          </a:xfrm>
          <a:prstGeom prst="rect">
            <a:avLst/>
          </a:prstGeom>
          <a:noFill/>
          <a:ln/>
        </p:spPr>
        <p:txBody>
          <a:bodyPr wrap="square" lIns="0" tIns="0" rIns="0" bIns="0" rtlCol="0" anchor="ctr"/>
          <a:lstStyle/>
          <a:p>
            <a:pPr algn="ctr" indent="0" marL="0">
              <a:buNone/>
            </a:pPr>
            <a:r>
              <a:rPr lang="en-US" sz="1800" b="1" dirty="0">
                <a:solidFill>
                  <a:schemeClr val="tx1"/>
                </a:solidFill>
              </a:rPr>
              <a:t>3</a:t>
            </a:r>
            <a:endParaRPr lang="en-US" sz="1800" dirty="0"/>
          </a:p>
        </p:txBody>
      </p:sp>
      <p:sp>
        <p:nvSpPr>
          <p:cNvPr id="12" name="Text 9"/>
          <p:cNvSpPr txBox="1"/>
          <p:nvPr/>
        </p:nvSpPr>
        <p:spPr>
          <a:xfrm>
            <a:off x="1280160" y="3163824"/>
            <a:ext cx="4937760" cy="731520"/>
          </a:xfrm>
          <a:prstGeom prst="rect">
            <a:avLst/>
          </a:prstGeom>
          <a:noFill/>
          <a:ln/>
        </p:spPr>
        <p:txBody>
          <a:bodyPr wrap="square" lIns="0" tIns="0" rIns="0" bIns="0" rtlCol="0" anchor="ctr"/>
          <a:lstStyle/>
          <a:p>
            <a:pPr indent="0" marL="0">
              <a:buNone/>
            </a:pPr>
            <a:r>
              <a:rPr lang="en-US" sz="1700" b="1" dirty="0">
                <a:solidFill>
                  <a:schemeClr val="tx2"/>
                </a:solidFill>
              </a:rPr>
              <a:t>Free speech</a:t>
            </a:r>
            <a:endParaRPr lang="en-US" sz="1700" dirty="0"/>
          </a:p>
          <a:p>
            <a:pPr indent="0" marL="0">
              <a:buNone/>
            </a:pPr>
            <a:r>
              <a:rPr lang="en-US" sz="1500" dirty="0">
                <a:solidFill>
                  <a:schemeClr val="tx1"/>
                </a:solidFill>
              </a:rPr>
              <a:t>political speech is protected even when it wounds</a:t>
            </a:r>
            <a:endParaRPr lang="en-US" sz="1700" dirty="0"/>
          </a:p>
        </p:txBody>
      </p:sp>
      <p:sp>
        <p:nvSpPr>
          <p:cNvPr id="13" name="sun 4"/>
          <p:cNvSpPr/>
          <p:nvPr/>
        </p:nvSpPr>
        <p:spPr>
          <a:xfrm>
            <a:off x="548640" y="4105656"/>
            <a:ext cx="566928" cy="566928"/>
          </a:xfrm>
          <a:prstGeom prst="ellipse">
            <a:avLst/>
          </a:prstGeom>
          <a:solidFill>
            <a:schemeClr val="accent2"/>
          </a:solidFill>
          <a:ln/>
        </p:spPr>
      </p:sp>
      <p:sp>
        <p:nvSpPr>
          <p:cNvPr id="14" name="Text 11"/>
          <p:cNvSpPr txBox="1"/>
          <p:nvPr/>
        </p:nvSpPr>
        <p:spPr>
          <a:xfrm>
            <a:off x="548640" y="4105656"/>
            <a:ext cx="566928" cy="566928"/>
          </a:xfrm>
          <a:prstGeom prst="rect">
            <a:avLst/>
          </a:prstGeom>
          <a:noFill/>
          <a:ln/>
        </p:spPr>
        <p:txBody>
          <a:bodyPr wrap="square" lIns="0" tIns="0" rIns="0" bIns="0" rtlCol="0" anchor="ctr"/>
          <a:lstStyle/>
          <a:p>
            <a:pPr algn="ctr" indent="0" marL="0">
              <a:buNone/>
            </a:pPr>
            <a:r>
              <a:rPr lang="en-US" sz="1800" b="1" dirty="0">
                <a:solidFill>
                  <a:schemeClr val="tx1"/>
                </a:solidFill>
              </a:rPr>
              <a:t>4</a:t>
            </a:r>
            <a:endParaRPr lang="en-US" sz="1800" dirty="0"/>
          </a:p>
        </p:txBody>
      </p:sp>
      <p:sp>
        <p:nvSpPr>
          <p:cNvPr id="15" name="Text 12"/>
          <p:cNvSpPr txBox="1"/>
          <p:nvPr/>
        </p:nvSpPr>
        <p:spPr>
          <a:xfrm>
            <a:off x="1280160" y="4059936"/>
            <a:ext cx="4937760" cy="731520"/>
          </a:xfrm>
          <a:prstGeom prst="rect">
            <a:avLst/>
          </a:prstGeom>
          <a:noFill/>
          <a:ln/>
        </p:spPr>
        <p:txBody>
          <a:bodyPr wrap="square" lIns="0" tIns="0" rIns="0" bIns="0" rtlCol="0" anchor="ctr"/>
          <a:lstStyle/>
          <a:p>
            <a:pPr indent="0" marL="0">
              <a:buNone/>
            </a:pPr>
            <a:r>
              <a:rPr lang="en-US" sz="1700" b="1" dirty="0">
                <a:solidFill>
                  <a:schemeClr val="tx2"/>
                </a:solidFill>
              </a:rPr>
              <a:t>Class rules</a:t>
            </a:r>
            <a:endParaRPr lang="en-US" sz="1700" dirty="0"/>
          </a:p>
          <a:p>
            <a:pPr indent="0" marL="0">
              <a:buNone/>
            </a:pPr>
            <a:r>
              <a:rPr lang="en-US" sz="1500" dirty="0">
                <a:solidFill>
                  <a:schemeClr val="tx1"/>
                </a:solidFill>
              </a:rPr>
              <a:t>emotional injury is too individual to certify</a:t>
            </a:r>
            <a:endParaRPr lang="en-US" sz="1700" dirty="0"/>
          </a:p>
        </p:txBody>
      </p:sp>
      <p:sp>
        <p:nvSpPr>
          <p:cNvPr id="16" name="sun 5"/>
          <p:cNvSpPr/>
          <p:nvPr/>
        </p:nvSpPr>
        <p:spPr>
          <a:xfrm>
            <a:off x="548640" y="5001768"/>
            <a:ext cx="566928" cy="566928"/>
          </a:xfrm>
          <a:prstGeom prst="ellipse">
            <a:avLst/>
          </a:prstGeom>
          <a:solidFill>
            <a:schemeClr val="accent2"/>
          </a:solidFill>
          <a:ln/>
        </p:spPr>
      </p:sp>
      <p:sp>
        <p:nvSpPr>
          <p:cNvPr id="17" name="Text 14"/>
          <p:cNvSpPr txBox="1"/>
          <p:nvPr/>
        </p:nvSpPr>
        <p:spPr>
          <a:xfrm>
            <a:off x="548640" y="5001768"/>
            <a:ext cx="566928" cy="566928"/>
          </a:xfrm>
          <a:prstGeom prst="rect">
            <a:avLst/>
          </a:prstGeom>
          <a:noFill/>
          <a:ln/>
        </p:spPr>
        <p:txBody>
          <a:bodyPr wrap="square" lIns="0" tIns="0" rIns="0" bIns="0" rtlCol="0" anchor="ctr"/>
          <a:lstStyle/>
          <a:p>
            <a:pPr algn="ctr" indent="0" marL="0">
              <a:buNone/>
            </a:pPr>
            <a:r>
              <a:rPr lang="en-US" sz="1800" b="1" dirty="0">
                <a:solidFill>
                  <a:schemeClr val="tx1"/>
                </a:solidFill>
              </a:rPr>
              <a:t>5</a:t>
            </a:r>
            <a:endParaRPr lang="en-US" sz="1800" dirty="0"/>
          </a:p>
        </p:txBody>
      </p:sp>
      <p:sp>
        <p:nvSpPr>
          <p:cNvPr id="18" name="Text 15"/>
          <p:cNvSpPr txBox="1"/>
          <p:nvPr/>
        </p:nvSpPr>
        <p:spPr>
          <a:xfrm>
            <a:off x="1280160" y="4956048"/>
            <a:ext cx="4937760" cy="731520"/>
          </a:xfrm>
          <a:prstGeom prst="rect">
            <a:avLst/>
          </a:prstGeom>
          <a:noFill/>
          <a:ln/>
        </p:spPr>
        <p:txBody>
          <a:bodyPr wrap="square" lIns="0" tIns="0" rIns="0" bIns="0" rtlCol="0" anchor="ctr"/>
          <a:lstStyle/>
          <a:p>
            <a:pPr indent="0" marL="0">
              <a:buNone/>
            </a:pPr>
            <a:r>
              <a:rPr lang="en-US" sz="1700" b="1" dirty="0">
                <a:solidFill>
                  <a:schemeClr val="tx2"/>
                </a:solidFill>
              </a:rPr>
              <a:t>Structure</a:t>
            </a:r>
            <a:endParaRPr lang="en-US" sz="1700" dirty="0"/>
          </a:p>
          <a:p>
            <a:pPr indent="0" marL="0">
              <a:buNone/>
            </a:pPr>
            <a:r>
              <a:rPr lang="en-US" sz="1500" dirty="0">
                <a:solidFill>
                  <a:schemeClr val="tx1"/>
                </a:solidFill>
              </a:rPr>
              <a:t>courts defer to elections</a:t>
            </a:r>
            <a:endParaRPr lang="en-US" sz="1700" dirty="0"/>
          </a:p>
        </p:txBody>
      </p:sp>
      <p:sp>
        <p:nvSpPr>
          <p:cNvPr id="19" name="stat 3,824"/>
          <p:cNvSpPr/>
          <p:nvPr/>
        </p:nvSpPr>
        <p:spPr>
          <a:xfrm>
            <a:off x="6675120" y="1371600"/>
            <a:ext cx="4937760" cy="1261872"/>
          </a:xfrm>
          <a:prstGeom prst="roundRect">
            <a:avLst>
              <a:gd name="adj" fmla="val 8696"/>
            </a:avLst>
          </a:prstGeom>
          <a:solidFill>
            <a:schemeClr val="bg2"/>
          </a:solidFill>
          <a:ln/>
        </p:spPr>
      </p:sp>
      <p:sp>
        <p:nvSpPr>
          <p:cNvPr id="20" name="Text 17"/>
          <p:cNvSpPr txBox="1"/>
          <p:nvPr/>
        </p:nvSpPr>
        <p:spPr>
          <a:xfrm>
            <a:off x="6903720" y="1481328"/>
            <a:ext cx="1828800" cy="1005840"/>
          </a:xfrm>
          <a:prstGeom prst="rect">
            <a:avLst/>
          </a:prstGeom>
          <a:noFill/>
          <a:ln/>
        </p:spPr>
        <p:txBody>
          <a:bodyPr wrap="square" lIns="0" tIns="0" rIns="0" bIns="0" rtlCol="0" anchor="ctr"/>
          <a:lstStyle/>
          <a:p>
            <a:pPr indent="0" marL="0">
              <a:buNone/>
            </a:pPr>
            <a:r>
              <a:rPr lang="en-US" sz="3600" b="1" dirty="0">
                <a:solidFill>
                  <a:schemeClr val="accent1"/>
                </a:solidFill>
                <a:latin typeface="Cambria" pitchFamily="34" charset="0"/>
                <a:ea typeface="Cambria" pitchFamily="34" charset="-122"/>
                <a:cs typeface="Cambria" pitchFamily="34" charset="-120"/>
              </a:rPr>
              <a:t>3,824</a:t>
            </a:r>
            <a:endParaRPr lang="en-US" sz="3600" dirty="0"/>
          </a:p>
        </p:txBody>
      </p:sp>
      <p:sp>
        <p:nvSpPr>
          <p:cNvPr id="21" name="Text 18"/>
          <p:cNvSpPr txBox="1"/>
          <p:nvPr/>
        </p:nvSpPr>
        <p:spPr>
          <a:xfrm>
            <a:off x="8823960" y="1481328"/>
            <a:ext cx="2606040" cy="1005840"/>
          </a:xfrm>
          <a:prstGeom prst="rect">
            <a:avLst/>
          </a:prstGeom>
          <a:noFill/>
          <a:ln/>
        </p:spPr>
        <p:txBody>
          <a:bodyPr wrap="square" lIns="0" tIns="0" rIns="0" bIns="0" rtlCol="0" anchor="ctr"/>
          <a:lstStyle/>
          <a:p>
            <a:pPr indent="0" marL="0">
              <a:buNone/>
            </a:pPr>
            <a:r>
              <a:rPr lang="en-US" sz="1400" dirty="0">
                <a:solidFill>
                  <a:schemeClr val="tx1"/>
                </a:solidFill>
              </a:rPr>
              <a:t>social media harm cases pending in one federal court (October 2026)</a:t>
            </a:r>
            <a:endParaRPr lang="en-US" sz="1400" dirty="0"/>
          </a:p>
        </p:txBody>
      </p:sp>
      <p:sp>
        <p:nvSpPr>
          <p:cNvPr id="22" name="stat $17.1B"/>
          <p:cNvSpPr/>
          <p:nvPr/>
        </p:nvSpPr>
        <p:spPr>
          <a:xfrm>
            <a:off x="6675120" y="2834640"/>
            <a:ext cx="4937760" cy="1261872"/>
          </a:xfrm>
          <a:prstGeom prst="roundRect">
            <a:avLst>
              <a:gd name="adj" fmla="val 8696"/>
            </a:avLst>
          </a:prstGeom>
          <a:solidFill>
            <a:schemeClr val="bg2"/>
          </a:solidFill>
          <a:ln/>
        </p:spPr>
      </p:sp>
      <p:sp>
        <p:nvSpPr>
          <p:cNvPr id="23" name="Text 20"/>
          <p:cNvSpPr txBox="1"/>
          <p:nvPr/>
        </p:nvSpPr>
        <p:spPr>
          <a:xfrm>
            <a:off x="6903720" y="2944368"/>
            <a:ext cx="1828800" cy="1005840"/>
          </a:xfrm>
          <a:prstGeom prst="rect">
            <a:avLst/>
          </a:prstGeom>
          <a:noFill/>
          <a:ln/>
        </p:spPr>
        <p:txBody>
          <a:bodyPr wrap="square" lIns="0" tIns="0" rIns="0" bIns="0" rtlCol="0" anchor="ctr"/>
          <a:lstStyle/>
          <a:p>
            <a:pPr indent="0" marL="0">
              <a:buNone/>
            </a:pPr>
            <a:r>
              <a:rPr lang="en-US" sz="3600" b="1" dirty="0">
                <a:solidFill>
                  <a:schemeClr val="accent1"/>
                </a:solidFill>
                <a:latin typeface="Cambria" pitchFamily="34" charset="0"/>
                <a:ea typeface="Cambria" pitchFamily="34" charset="-122"/>
                <a:cs typeface="Cambria" pitchFamily="34" charset="-120"/>
              </a:rPr>
              <a:t>$17.1B</a:t>
            </a:r>
            <a:endParaRPr lang="en-US" sz="3600" dirty="0"/>
          </a:p>
        </p:txBody>
      </p:sp>
      <p:sp>
        <p:nvSpPr>
          <p:cNvPr id="24" name="Text 21"/>
          <p:cNvSpPr txBox="1"/>
          <p:nvPr/>
        </p:nvSpPr>
        <p:spPr>
          <a:xfrm>
            <a:off x="8823960" y="2944368"/>
            <a:ext cx="2606040" cy="1005840"/>
          </a:xfrm>
          <a:prstGeom prst="rect">
            <a:avLst/>
          </a:prstGeom>
          <a:noFill/>
          <a:ln/>
        </p:spPr>
        <p:txBody>
          <a:bodyPr wrap="square" lIns="0" tIns="0" rIns="0" bIns="0" rtlCol="0" anchor="ctr"/>
          <a:lstStyle/>
          <a:p>
            <a:pPr indent="0" marL="0">
              <a:buNone/>
            </a:pPr>
            <a:r>
              <a:rPr lang="en-US" sz="1400" dirty="0">
                <a:solidFill>
                  <a:schemeClr val="tx1"/>
                </a:solidFill>
              </a:rPr>
              <a:t>Meta settlement with 29 states, with design changes for minors (August 2026)</a:t>
            </a:r>
            <a:endParaRPr lang="en-US" sz="1400" dirty="0"/>
          </a:p>
        </p:txBody>
      </p:sp>
      <p:sp>
        <p:nvSpPr>
          <p:cNvPr id="25" name="stat 2,337"/>
          <p:cNvSpPr/>
          <p:nvPr/>
        </p:nvSpPr>
        <p:spPr>
          <a:xfrm>
            <a:off x="6675120" y="4297680"/>
            <a:ext cx="4937760" cy="1261872"/>
          </a:xfrm>
          <a:prstGeom prst="roundRect">
            <a:avLst>
              <a:gd name="adj" fmla="val 8696"/>
            </a:avLst>
          </a:prstGeom>
          <a:solidFill>
            <a:schemeClr val="bg2"/>
          </a:solidFill>
          <a:ln/>
        </p:spPr>
      </p:sp>
      <p:sp>
        <p:nvSpPr>
          <p:cNvPr id="26" name="Text 23"/>
          <p:cNvSpPr txBox="1"/>
          <p:nvPr/>
        </p:nvSpPr>
        <p:spPr>
          <a:xfrm>
            <a:off x="6903720" y="4407408"/>
            <a:ext cx="1828800" cy="1005840"/>
          </a:xfrm>
          <a:prstGeom prst="rect">
            <a:avLst/>
          </a:prstGeom>
          <a:noFill/>
          <a:ln/>
        </p:spPr>
        <p:txBody>
          <a:bodyPr wrap="square" lIns="0" tIns="0" rIns="0" bIns="0" rtlCol="0" anchor="ctr"/>
          <a:lstStyle/>
          <a:p>
            <a:pPr indent="0" marL="0">
              <a:buNone/>
            </a:pPr>
            <a:r>
              <a:rPr lang="en-US" sz="3600" b="1" dirty="0">
                <a:solidFill>
                  <a:schemeClr val="accent1"/>
                </a:solidFill>
                <a:latin typeface="Cambria" pitchFamily="34" charset="0"/>
                <a:ea typeface="Cambria" pitchFamily="34" charset="-122"/>
                <a:cs typeface="Cambria" pitchFamily="34" charset="-120"/>
              </a:rPr>
              <a:t>2,337</a:t>
            </a:r>
            <a:endParaRPr lang="en-US" sz="3600" dirty="0"/>
          </a:p>
        </p:txBody>
      </p:sp>
      <p:sp>
        <p:nvSpPr>
          <p:cNvPr id="27" name="Text 24"/>
          <p:cNvSpPr txBox="1"/>
          <p:nvPr/>
        </p:nvSpPr>
        <p:spPr>
          <a:xfrm>
            <a:off x="8823960" y="4407408"/>
            <a:ext cx="2606040" cy="1005840"/>
          </a:xfrm>
          <a:prstGeom prst="rect">
            <a:avLst/>
          </a:prstGeom>
          <a:noFill/>
          <a:ln/>
        </p:spPr>
        <p:txBody>
          <a:bodyPr wrap="square" lIns="0" tIns="0" rIns="0" bIns="0" rtlCol="0" anchor="ctr"/>
          <a:lstStyle/>
          <a:p>
            <a:pPr indent="0" marL="0">
              <a:buNone/>
            </a:pPr>
            <a:r>
              <a:rPr lang="en-US" sz="1400" dirty="0">
                <a:solidFill>
                  <a:schemeClr val="tx1"/>
                </a:solidFill>
              </a:rPr>
              <a:t>excess preterm births to Latina women after the 2016 election (2019 study)</a:t>
            </a:r>
            <a:endParaRPr lang="en-US" sz="1400" dirty="0"/>
          </a:p>
        </p:txBody>
      </p:sp>
      <p:sp>
        <p:nvSpPr>
          <p:cNvPr id="28" name="Text 25"/>
          <p:cNvSpPr txBox="1"/>
          <p:nvPr/>
        </p:nvSpPr>
        <p:spPr>
          <a:xfrm>
            <a:off x="6675120" y="5715000"/>
            <a:ext cx="4937760" cy="411480"/>
          </a:xfrm>
          <a:prstGeom prst="rect">
            <a:avLst/>
          </a:prstGeom>
          <a:noFill/>
          <a:ln/>
        </p:spPr>
        <p:txBody>
          <a:bodyPr wrap="square" lIns="0" tIns="0" rIns="0" bIns="0" rtlCol="0" anchor="ctr"/>
          <a:lstStyle/>
          <a:p>
            <a:pPr indent="0" marL="0">
              <a:buNone/>
            </a:pPr>
            <a:r>
              <a:rPr lang="en-US" sz="1600" b="1" i="1" dirty="0">
                <a:solidFill>
                  <a:schemeClr val="tx2"/>
                </a:solidFill>
              </a:rPr>
              <a:t>Most of this harm has no defendant. It has a design.</a:t>
            </a:r>
            <a:endParaRPr lang="en-US" sz="16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One rule orders everything</a:t>
            </a:r>
            <a:endParaRPr lang="en-US" sz="3200" dirty="0"/>
          </a:p>
        </p:txBody>
      </p:sp>
      <p:pic>
        <p:nvPicPr>
          <p:cNvPr id="4" name="Ordering Clause rings" descr="Ordering Clause rings">    </p:cNvPr>
          <p:cNvPicPr>
            <a:picLocks noChangeAspect="1"/>
          </p:cNvPicPr>
          <p:nvPr/>
        </p:nvPicPr>
        <p:blipFill>
          <a:blip r:embed="rId1"/>
          <a:stretch>
            <a:fillRect/>
          </a:stretch>
        </p:blipFill>
        <p:spPr>
          <a:xfrm>
            <a:off x="554811" y="1280160"/>
            <a:ext cx="4833978" cy="4846320"/>
          </a:xfrm>
          <a:prstGeom prst="rect">
            <a:avLst/>
          </a:prstGeom>
        </p:spPr>
      </p:pic>
      <p:sp>
        <p:nvSpPr>
          <p:cNvPr id="5" name="sun 1"/>
          <p:cNvSpPr/>
          <p:nvPr/>
        </p:nvSpPr>
        <p:spPr>
          <a:xfrm>
            <a:off x="5852160" y="1463040"/>
            <a:ext cx="566928" cy="566928"/>
          </a:xfrm>
          <a:prstGeom prst="ellipse">
            <a:avLst/>
          </a:prstGeom>
          <a:solidFill>
            <a:schemeClr val="accent2"/>
          </a:solidFill>
          <a:ln/>
        </p:spPr>
      </p:sp>
      <p:sp>
        <p:nvSpPr>
          <p:cNvPr id="6" name="Text 2"/>
          <p:cNvSpPr txBox="1"/>
          <p:nvPr/>
        </p:nvSpPr>
        <p:spPr>
          <a:xfrm>
            <a:off x="5852160" y="1463040"/>
            <a:ext cx="566928" cy="566928"/>
          </a:xfrm>
          <a:prstGeom prst="rect">
            <a:avLst/>
          </a:prstGeom>
          <a:noFill/>
          <a:ln/>
        </p:spPr>
        <p:txBody>
          <a:bodyPr wrap="square" lIns="0" tIns="0" rIns="0" bIns="0" rtlCol="0" anchor="ctr"/>
          <a:lstStyle/>
          <a:p>
            <a:pPr algn="ctr" indent="0" marL="0">
              <a:buNone/>
            </a:pPr>
            <a:r>
              <a:rPr lang="en-US" sz="1800" b="1" dirty="0">
                <a:solidFill>
                  <a:schemeClr val="tx1"/>
                </a:solidFill>
              </a:rPr>
              <a:t>1</a:t>
            </a:r>
            <a:endParaRPr lang="en-US" sz="1800" dirty="0"/>
          </a:p>
        </p:txBody>
      </p:sp>
      <p:sp>
        <p:nvSpPr>
          <p:cNvPr id="7" name="Text 3"/>
          <p:cNvSpPr txBox="1"/>
          <p:nvPr/>
        </p:nvSpPr>
        <p:spPr>
          <a:xfrm>
            <a:off x="6629400" y="1417320"/>
            <a:ext cx="5029200" cy="777240"/>
          </a:xfrm>
          <a:prstGeom prst="rect">
            <a:avLst/>
          </a:prstGeom>
          <a:noFill/>
          <a:ln/>
        </p:spPr>
        <p:txBody>
          <a:bodyPr wrap="square" lIns="0" tIns="0" rIns="0" bIns="0" rtlCol="0" anchor="ctr"/>
          <a:lstStyle/>
          <a:p>
            <a:pPr indent="0" marL="0">
              <a:buNone/>
            </a:pPr>
            <a:r>
              <a:rPr lang="en-US" sz="1800" b="1" dirty="0">
                <a:solidFill>
                  <a:schemeClr val="tx2"/>
                </a:solidFill>
              </a:rPr>
              <a:t>Personal liberties</a:t>
            </a:r>
            <a:endParaRPr lang="en-US" sz="1800" dirty="0"/>
          </a:p>
          <a:p>
            <a:pPr indent="0" marL="0">
              <a:buNone/>
            </a:pPr>
            <a:r>
              <a:rPr lang="en-US" sz="1400" dirty="0">
                <a:solidFill>
                  <a:schemeClr val="tx1"/>
                </a:solidFill>
              </a:rPr>
              <a:t>speech, conscience, body and mind; never traded away</a:t>
            </a:r>
            <a:endParaRPr lang="en-US" sz="1800" dirty="0"/>
          </a:p>
        </p:txBody>
      </p:sp>
      <p:sp>
        <p:nvSpPr>
          <p:cNvPr id="8" name="sun 2"/>
          <p:cNvSpPr/>
          <p:nvPr/>
        </p:nvSpPr>
        <p:spPr>
          <a:xfrm>
            <a:off x="5852160" y="2487168"/>
            <a:ext cx="566928" cy="566928"/>
          </a:xfrm>
          <a:prstGeom prst="ellipse">
            <a:avLst/>
          </a:prstGeom>
          <a:solidFill>
            <a:schemeClr val="accent2"/>
          </a:solidFill>
          <a:ln/>
        </p:spPr>
      </p:sp>
      <p:sp>
        <p:nvSpPr>
          <p:cNvPr id="9" name="Text 5"/>
          <p:cNvSpPr txBox="1"/>
          <p:nvPr/>
        </p:nvSpPr>
        <p:spPr>
          <a:xfrm>
            <a:off x="5852160" y="2487168"/>
            <a:ext cx="566928" cy="566928"/>
          </a:xfrm>
          <a:prstGeom prst="rect">
            <a:avLst/>
          </a:prstGeom>
          <a:noFill/>
          <a:ln/>
        </p:spPr>
        <p:txBody>
          <a:bodyPr wrap="square" lIns="0" tIns="0" rIns="0" bIns="0" rtlCol="0" anchor="ctr"/>
          <a:lstStyle/>
          <a:p>
            <a:pPr algn="ctr" indent="0" marL="0">
              <a:buNone/>
            </a:pPr>
            <a:r>
              <a:rPr lang="en-US" sz="1800" b="1" dirty="0">
                <a:solidFill>
                  <a:schemeClr val="tx1"/>
                </a:solidFill>
              </a:rPr>
              <a:t>2</a:t>
            </a:r>
            <a:endParaRPr lang="en-US" sz="1800" dirty="0"/>
          </a:p>
        </p:txBody>
      </p:sp>
      <p:sp>
        <p:nvSpPr>
          <p:cNvPr id="10" name="Text 6"/>
          <p:cNvSpPr txBox="1"/>
          <p:nvPr/>
        </p:nvSpPr>
        <p:spPr>
          <a:xfrm>
            <a:off x="6629400" y="2441448"/>
            <a:ext cx="5029200" cy="777240"/>
          </a:xfrm>
          <a:prstGeom prst="rect">
            <a:avLst/>
          </a:prstGeom>
          <a:noFill/>
          <a:ln/>
        </p:spPr>
        <p:txBody>
          <a:bodyPr wrap="square" lIns="0" tIns="0" rIns="0" bIns="0" rtlCol="0" anchor="ctr"/>
          <a:lstStyle/>
          <a:p>
            <a:pPr indent="0" marL="0">
              <a:buNone/>
            </a:pPr>
            <a:r>
              <a:rPr lang="en-US" sz="1800" b="1" dirty="0">
                <a:solidFill>
                  <a:schemeClr val="tx2"/>
                </a:solidFill>
              </a:rPr>
              <a:t>Living systems</a:t>
            </a:r>
            <a:endParaRPr lang="en-US" sz="1800" dirty="0"/>
          </a:p>
          <a:p>
            <a:pPr indent="0" marL="0">
              <a:buNone/>
            </a:pPr>
            <a:r>
              <a:rPr lang="en-US" sz="1400" dirty="0">
                <a:solidFill>
                  <a:schemeClr val="tx1"/>
                </a:solidFill>
              </a:rPr>
              <a:t>planetary limits, plus rights for ecosystems, species and sentient beings</a:t>
            </a:r>
            <a:endParaRPr lang="en-US" sz="1800" dirty="0"/>
          </a:p>
        </p:txBody>
      </p:sp>
      <p:sp>
        <p:nvSpPr>
          <p:cNvPr id="11" name="sun 3"/>
          <p:cNvSpPr/>
          <p:nvPr/>
        </p:nvSpPr>
        <p:spPr>
          <a:xfrm>
            <a:off x="5852160" y="3511296"/>
            <a:ext cx="566928" cy="566928"/>
          </a:xfrm>
          <a:prstGeom prst="ellipse">
            <a:avLst/>
          </a:prstGeom>
          <a:solidFill>
            <a:schemeClr val="accent2"/>
          </a:solidFill>
          <a:ln/>
        </p:spPr>
      </p:sp>
      <p:sp>
        <p:nvSpPr>
          <p:cNvPr id="12" name="Text 8"/>
          <p:cNvSpPr txBox="1"/>
          <p:nvPr/>
        </p:nvSpPr>
        <p:spPr>
          <a:xfrm>
            <a:off x="5852160" y="3511296"/>
            <a:ext cx="566928" cy="566928"/>
          </a:xfrm>
          <a:prstGeom prst="rect">
            <a:avLst/>
          </a:prstGeom>
          <a:noFill/>
          <a:ln/>
        </p:spPr>
        <p:txBody>
          <a:bodyPr wrap="square" lIns="0" tIns="0" rIns="0" bIns="0" rtlCol="0" anchor="ctr"/>
          <a:lstStyle/>
          <a:p>
            <a:pPr algn="ctr" indent="0" marL="0">
              <a:buNone/>
            </a:pPr>
            <a:r>
              <a:rPr lang="en-US" sz="1800" b="1" dirty="0">
                <a:solidFill>
                  <a:schemeClr val="tx1"/>
                </a:solidFill>
              </a:rPr>
              <a:t>3</a:t>
            </a:r>
            <a:endParaRPr lang="en-US" sz="1800" dirty="0"/>
          </a:p>
        </p:txBody>
      </p:sp>
      <p:sp>
        <p:nvSpPr>
          <p:cNvPr id="13" name="Text 9"/>
          <p:cNvSpPr txBox="1"/>
          <p:nvPr/>
        </p:nvSpPr>
        <p:spPr>
          <a:xfrm>
            <a:off x="6629400" y="3465576"/>
            <a:ext cx="5029200" cy="777240"/>
          </a:xfrm>
          <a:prstGeom prst="rect">
            <a:avLst/>
          </a:prstGeom>
          <a:noFill/>
          <a:ln/>
        </p:spPr>
        <p:txBody>
          <a:bodyPr wrap="square" lIns="0" tIns="0" rIns="0" bIns="0" rtlCol="0" anchor="ctr"/>
          <a:lstStyle/>
          <a:p>
            <a:pPr indent="0" marL="0">
              <a:buNone/>
            </a:pPr>
            <a:r>
              <a:rPr lang="en-US" sz="1800" b="1" dirty="0">
                <a:solidFill>
                  <a:schemeClr val="tx2"/>
                </a:solidFill>
              </a:rPr>
              <a:t>The social floor</a:t>
            </a:r>
            <a:endParaRPr lang="en-US" sz="1800" dirty="0"/>
          </a:p>
          <a:p>
            <a:pPr indent="0" marL="0">
              <a:buNone/>
            </a:pPr>
            <a:r>
              <a:rPr lang="en-US" sz="1400" dirty="0">
                <a:solidFill>
                  <a:schemeClr val="tx1"/>
                </a:solidFill>
              </a:rPr>
              <a:t>everything needed to live, free and unconditional</a:t>
            </a:r>
            <a:endParaRPr lang="en-US" sz="1800" dirty="0"/>
          </a:p>
        </p:txBody>
      </p:sp>
      <p:sp>
        <p:nvSpPr>
          <p:cNvPr id="14" name="sun 4"/>
          <p:cNvSpPr/>
          <p:nvPr/>
        </p:nvSpPr>
        <p:spPr>
          <a:xfrm>
            <a:off x="5852160" y="4535424"/>
            <a:ext cx="566928" cy="566928"/>
          </a:xfrm>
          <a:prstGeom prst="ellipse">
            <a:avLst/>
          </a:prstGeom>
          <a:solidFill>
            <a:schemeClr val="accent4"/>
          </a:solidFill>
          <a:ln/>
        </p:spPr>
      </p:sp>
      <p:sp>
        <p:nvSpPr>
          <p:cNvPr id="15" name="Text 11"/>
          <p:cNvSpPr txBox="1"/>
          <p:nvPr/>
        </p:nvSpPr>
        <p:spPr>
          <a:xfrm>
            <a:off x="5852160" y="4535424"/>
            <a:ext cx="566928" cy="566928"/>
          </a:xfrm>
          <a:prstGeom prst="rect">
            <a:avLst/>
          </a:prstGeom>
          <a:noFill/>
          <a:ln/>
        </p:spPr>
        <p:txBody>
          <a:bodyPr wrap="square" lIns="0" tIns="0" rIns="0" bIns="0" rtlCol="0" anchor="ctr"/>
          <a:lstStyle/>
          <a:p>
            <a:pPr algn="ctr" indent="0" marL="0">
              <a:buNone/>
            </a:pPr>
            <a:r>
              <a:rPr lang="en-US" sz="1800" b="1" dirty="0">
                <a:solidFill>
                  <a:schemeClr val="tx1"/>
                </a:solidFill>
              </a:rPr>
              <a:t>4</a:t>
            </a:r>
            <a:endParaRPr lang="en-US" sz="1800" dirty="0"/>
          </a:p>
        </p:txBody>
      </p:sp>
      <p:sp>
        <p:nvSpPr>
          <p:cNvPr id="16" name="Text 12"/>
          <p:cNvSpPr txBox="1"/>
          <p:nvPr/>
        </p:nvSpPr>
        <p:spPr>
          <a:xfrm>
            <a:off x="6629400" y="4489704"/>
            <a:ext cx="5029200" cy="777240"/>
          </a:xfrm>
          <a:prstGeom prst="rect">
            <a:avLst/>
          </a:prstGeom>
          <a:noFill/>
          <a:ln/>
        </p:spPr>
        <p:txBody>
          <a:bodyPr wrap="square" lIns="0" tIns="0" rIns="0" bIns="0" rtlCol="0" anchor="ctr"/>
          <a:lstStyle/>
          <a:p>
            <a:pPr indent="0" marL="0">
              <a:buNone/>
            </a:pPr>
            <a:r>
              <a:rPr lang="en-US" sz="1800" b="1" dirty="0">
                <a:solidFill>
                  <a:schemeClr val="tx2"/>
                </a:solidFill>
              </a:rPr>
              <a:t>Enterprise and exchange</a:t>
            </a:r>
            <a:endParaRPr lang="en-US" sz="1800" dirty="0"/>
          </a:p>
          <a:p>
            <a:pPr indent="0" marL="0">
              <a:buNone/>
            </a:pPr>
            <a:r>
              <a:rPr lang="en-US" sz="1400" dirty="0">
                <a:solidFill>
                  <a:schemeClr val="tx1"/>
                </a:solidFill>
              </a:rPr>
              <a:t>free between floor and ceiling, never above them</a:t>
            </a:r>
            <a:endParaRPr lang="en-US" sz="1800" dirty="0"/>
          </a:p>
        </p:txBody>
      </p:sp>
      <p:sp>
        <p:nvSpPr>
          <p:cNvPr id="17" name="Text 13"/>
          <p:cNvSpPr txBox="1"/>
          <p:nvPr/>
        </p:nvSpPr>
        <p:spPr>
          <a:xfrm>
            <a:off x="5852160" y="5623560"/>
            <a:ext cx="5760720" cy="411480"/>
          </a:xfrm>
          <a:prstGeom prst="rect">
            <a:avLst/>
          </a:prstGeom>
          <a:noFill/>
          <a:ln/>
        </p:spPr>
        <p:txBody>
          <a:bodyPr wrap="square" lIns="0" tIns="0" rIns="0" bIns="0" rtlCol="0" anchor="ctr"/>
          <a:lstStyle/>
          <a:p>
            <a:pPr indent="0" marL="0">
              <a:buNone/>
            </a:pPr>
            <a:r>
              <a:rPr lang="en-US" sz="1600" b="1" i="1" dirty="0">
                <a:solidFill>
                  <a:schemeClr val="accent1"/>
                </a:solidFill>
              </a:rPr>
              <a:t>The environment outranks money, not people.</a:t>
            </a:r>
            <a:endParaRPr lang="en-US" sz="16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The Rule of Three: never one, never two</a:t>
            </a:r>
            <a:endParaRPr lang="en-US" sz="3200" dirty="0"/>
          </a:p>
        </p:txBody>
      </p:sp>
      <p:sp>
        <p:nvSpPr>
          <p:cNvPr id="4" name="card Power"/>
          <p:cNvSpPr/>
          <p:nvPr/>
        </p:nvSpPr>
        <p:spPr>
          <a:xfrm>
            <a:off x="548640" y="1371600"/>
            <a:ext cx="3520440" cy="3291840"/>
          </a:xfrm>
          <a:prstGeom prst="roundRect">
            <a:avLst>
              <a:gd name="adj" fmla="val 3333"/>
            </a:avLst>
          </a:prstGeom>
          <a:solidFill>
            <a:schemeClr val="bg2"/>
          </a:solidFill>
          <a:ln/>
        </p:spPr>
      </p:sp>
      <p:sp>
        <p:nvSpPr>
          <p:cNvPr id="5" name="Text 2"/>
          <p:cNvSpPr txBox="1"/>
          <p:nvPr/>
        </p:nvSpPr>
        <p:spPr>
          <a:xfrm>
            <a:off x="777240" y="1554480"/>
            <a:ext cx="306324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Power</a:t>
            </a:r>
            <a:endParaRPr lang="en-US" sz="2100" dirty="0"/>
          </a:p>
        </p:txBody>
      </p:sp>
      <p:sp>
        <p:nvSpPr>
          <p:cNvPr id="6" name="Text 3"/>
          <p:cNvSpPr txBox="1"/>
          <p:nvPr/>
        </p:nvSpPr>
        <p:spPr>
          <a:xfrm>
            <a:off x="777240" y="2148840"/>
            <a:ext cx="3063240" cy="237744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Three chambers pass every law</a:t>
            </a:r>
            <a:endParaRPr lang="en-US" sz="1800" dirty="0"/>
          </a:p>
          <a:p>
            <a:pPr marL="342900" indent="-342900">
              <a:spcAft>
                <a:spcPts val="1000"/>
              </a:spcAft>
              <a:buSzPct val="100000"/>
              <a:buChar char="•"/>
            </a:pPr>
            <a:r>
              <a:rPr lang="en-US" sz="1800" dirty="0">
                <a:solidFill>
                  <a:schemeClr val="tx1"/>
                </a:solidFill>
              </a:rPr>
              <a:t>Three co-chairs lead the council</a:t>
            </a:r>
            <a:endParaRPr lang="en-US" sz="1800" dirty="0"/>
          </a:p>
          <a:p>
            <a:pPr marL="342900" indent="-342900">
              <a:spcAft>
                <a:spcPts val="1000"/>
              </a:spcAft>
              <a:buSzPct val="100000"/>
              <a:buChar char="•"/>
            </a:pPr>
            <a:r>
              <a:rPr lang="en-US" sz="1800" dirty="0">
                <a:solidFill>
                  <a:schemeClr val="tx1"/>
                </a:solidFill>
              </a:rPr>
              <a:t>Every organ seated in three polities</a:t>
            </a:r>
            <a:endParaRPr lang="en-US" sz="1800" dirty="0"/>
          </a:p>
        </p:txBody>
      </p:sp>
      <p:sp>
        <p:nvSpPr>
          <p:cNvPr id="7" name="card Choice"/>
          <p:cNvSpPr/>
          <p:nvPr/>
        </p:nvSpPr>
        <p:spPr>
          <a:xfrm>
            <a:off x="4334256" y="1371600"/>
            <a:ext cx="3520440" cy="3291840"/>
          </a:xfrm>
          <a:prstGeom prst="roundRect">
            <a:avLst>
              <a:gd name="adj" fmla="val 3333"/>
            </a:avLst>
          </a:prstGeom>
          <a:solidFill>
            <a:schemeClr val="bg2"/>
          </a:solidFill>
          <a:ln/>
        </p:spPr>
      </p:sp>
      <p:sp>
        <p:nvSpPr>
          <p:cNvPr id="8" name="Text 5"/>
          <p:cNvSpPr txBox="1"/>
          <p:nvPr/>
        </p:nvSpPr>
        <p:spPr>
          <a:xfrm>
            <a:off x="4562856" y="1554480"/>
            <a:ext cx="306324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Choice</a:t>
            </a:r>
            <a:endParaRPr lang="en-US" sz="2100" dirty="0"/>
          </a:p>
        </p:txBody>
      </p:sp>
      <p:sp>
        <p:nvSpPr>
          <p:cNvPr id="9" name="Text 6"/>
          <p:cNvSpPr txBox="1"/>
          <p:nvPr/>
        </p:nvSpPr>
        <p:spPr>
          <a:xfrm>
            <a:off x="4562856" y="2148840"/>
            <a:ext cx="3063240" cy="237744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Parties welcome, never a binary</a:t>
            </a:r>
            <a:endParaRPr lang="en-US" sz="1800" dirty="0"/>
          </a:p>
          <a:p>
            <a:pPr marL="342900" indent="-342900">
              <a:spcAft>
                <a:spcPts val="1000"/>
              </a:spcAft>
              <a:buSzPct val="100000"/>
              <a:buChar char="•"/>
            </a:pPr>
            <a:r>
              <a:rPr lang="en-US" sz="1800" dirty="0">
                <a:solidFill>
                  <a:schemeClr val="tx1"/>
                </a:solidFill>
              </a:rPr>
              <a:t>Proportional, ranked elections</a:t>
            </a:r>
            <a:endParaRPr lang="en-US" sz="1800" dirty="0"/>
          </a:p>
          <a:p>
            <a:pPr marL="342900" indent="-342900">
              <a:spcAft>
                <a:spcPts val="1000"/>
              </a:spcAft>
              <a:buSzPct val="100000"/>
              <a:buChar char="•"/>
            </a:pPr>
            <a:r>
              <a:rPr lang="en-US" sz="1800" dirty="0">
                <a:solidFill>
                  <a:schemeClr val="tx1"/>
                </a:solidFill>
              </a:rPr>
              <a:t>At least three options on every ballot</a:t>
            </a:r>
            <a:endParaRPr lang="en-US" sz="1800" dirty="0"/>
          </a:p>
        </p:txBody>
      </p:sp>
      <p:sp>
        <p:nvSpPr>
          <p:cNvPr id="10" name="card Verification"/>
          <p:cNvSpPr/>
          <p:nvPr/>
        </p:nvSpPr>
        <p:spPr>
          <a:xfrm>
            <a:off x="8119872" y="1371600"/>
            <a:ext cx="3520440" cy="3291840"/>
          </a:xfrm>
          <a:prstGeom prst="roundRect">
            <a:avLst>
              <a:gd name="adj" fmla="val 3333"/>
            </a:avLst>
          </a:prstGeom>
          <a:solidFill>
            <a:schemeClr val="bg2"/>
          </a:solidFill>
          <a:ln/>
        </p:spPr>
      </p:sp>
      <p:sp>
        <p:nvSpPr>
          <p:cNvPr id="11" name="Text 8"/>
          <p:cNvSpPr txBox="1"/>
          <p:nvPr/>
        </p:nvSpPr>
        <p:spPr>
          <a:xfrm>
            <a:off x="8348472" y="1554480"/>
            <a:ext cx="306324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Verification</a:t>
            </a:r>
            <a:endParaRPr lang="en-US" sz="2100" dirty="0"/>
          </a:p>
        </p:txBody>
      </p:sp>
      <p:sp>
        <p:nvSpPr>
          <p:cNvPr id="12" name="Text 9"/>
          <p:cNvSpPr txBox="1"/>
          <p:nvPr/>
        </p:nvSpPr>
        <p:spPr>
          <a:xfrm>
            <a:off x="8348472" y="2148840"/>
            <a:ext cx="3063240" cy="237744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Three rival measurement labs</a:t>
            </a:r>
            <a:endParaRPr lang="en-US" sz="1800" dirty="0"/>
          </a:p>
          <a:p>
            <a:pPr marL="342900" indent="-342900">
              <a:spcAft>
                <a:spcPts val="1000"/>
              </a:spcAft>
              <a:buSzPct val="100000"/>
              <a:buChar char="•"/>
            </a:pPr>
            <a:r>
              <a:rPr lang="en-US" sz="1800" dirty="0">
                <a:solidFill>
                  <a:schemeClr val="tx1"/>
                </a:solidFill>
              </a:rPr>
              <a:t>Three parallel citizen panels</a:t>
            </a:r>
            <a:endParaRPr lang="en-US" sz="1800" dirty="0"/>
          </a:p>
          <a:p>
            <a:pPr marL="342900" indent="-342900">
              <a:spcAft>
                <a:spcPts val="1000"/>
              </a:spcAft>
              <a:buSzPct val="100000"/>
              <a:buChar char="•"/>
            </a:pPr>
            <a:r>
              <a:rPr lang="en-US" sz="1800" dirty="0">
                <a:solidFill>
                  <a:schemeClr val="tx1"/>
                </a:solidFill>
              </a:rPr>
              <a:t>Three guardians for every river</a:t>
            </a:r>
            <a:endParaRPr lang="en-US" sz="1800" dirty="0"/>
          </a:p>
        </p:txBody>
      </p:sp>
      <p:sp>
        <p:nvSpPr>
          <p:cNvPr id="13" name="sun 3"/>
          <p:cNvSpPr/>
          <p:nvPr/>
        </p:nvSpPr>
        <p:spPr>
          <a:xfrm>
            <a:off x="548640" y="5074920"/>
            <a:ext cx="640080" cy="640080"/>
          </a:xfrm>
          <a:prstGeom prst="ellipse">
            <a:avLst/>
          </a:prstGeom>
          <a:solidFill>
            <a:schemeClr val="accent2"/>
          </a:solidFill>
          <a:ln/>
        </p:spPr>
      </p:sp>
      <p:sp>
        <p:nvSpPr>
          <p:cNvPr id="14" name="Text 11"/>
          <p:cNvSpPr txBox="1"/>
          <p:nvPr/>
        </p:nvSpPr>
        <p:spPr>
          <a:xfrm>
            <a:off x="548640" y="5074920"/>
            <a:ext cx="640080" cy="640080"/>
          </a:xfrm>
          <a:prstGeom prst="rect">
            <a:avLst/>
          </a:prstGeom>
          <a:noFill/>
          <a:ln/>
        </p:spPr>
        <p:txBody>
          <a:bodyPr wrap="square" lIns="0" tIns="0" rIns="0" bIns="0" rtlCol="0" anchor="ctr"/>
          <a:lstStyle/>
          <a:p>
            <a:pPr algn="ctr" indent="0" marL="0">
              <a:buNone/>
            </a:pPr>
            <a:r>
              <a:rPr lang="en-US" sz="1800" b="1" dirty="0">
                <a:solidFill>
                  <a:schemeClr val="tx1"/>
                </a:solidFill>
              </a:rPr>
              <a:t>3</a:t>
            </a:r>
            <a:endParaRPr lang="en-US" sz="1800" dirty="0"/>
          </a:p>
        </p:txBody>
      </p:sp>
      <p:sp>
        <p:nvSpPr>
          <p:cNvPr id="15" name="Text 12"/>
          <p:cNvSpPr txBox="1"/>
          <p:nvPr/>
        </p:nvSpPr>
        <p:spPr>
          <a:xfrm>
            <a:off x="1371600" y="5074920"/>
            <a:ext cx="10241280" cy="640080"/>
          </a:xfrm>
          <a:prstGeom prst="rect">
            <a:avLst/>
          </a:prstGeom>
          <a:noFill/>
          <a:ln/>
        </p:spPr>
        <p:txBody>
          <a:bodyPr wrap="square" lIns="0" tIns="0" rIns="0" bIns="0" rtlCol="0" anchor="ctr"/>
          <a:lstStyle/>
          <a:p>
            <a:pPr indent="0" marL="0">
              <a:buNone/>
            </a:pPr>
            <a:r>
              <a:rPr lang="en-US" sz="1800" i="1" dirty="0">
                <a:solidFill>
                  <a:schemeClr val="tx2"/>
                </a:solidFill>
              </a:rPr>
              <a:t>Two clocks that disagree can’t tell you which is wrong. A third can.</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731520" y="2377440"/>
            <a:ext cx="8686800" cy="1188720"/>
          </a:xfrm>
          <a:prstGeom prst="rect">
            <a:avLst/>
          </a:prstGeom>
          <a:noFill/>
          <a:ln/>
        </p:spPr>
        <p:txBody>
          <a:bodyPr wrap="square" lIns="0" tIns="0" rIns="0" bIns="0" rtlCol="0" anchor="ctr"/>
          <a:lstStyle/>
          <a:p>
            <a:pPr indent="0" marL="0">
              <a:buNone/>
            </a:pPr>
            <a:r>
              <a:rPr lang="en-US" sz="4000" b="1" dirty="0">
                <a:solidFill>
                  <a:schemeClr val="bg1"/>
                </a:solidFill>
              </a:rPr>
              <a:t>Rights of the person</a:t>
            </a:r>
            <a:endParaRPr lang="en-US" sz="4000" dirty="0"/>
          </a:p>
        </p:txBody>
      </p:sp>
      <p:sp>
        <p:nvSpPr>
          <p:cNvPr id="3" name="Text 0"/>
          <p:cNvSpPr/>
          <p:nvPr>
            <p:ph idx="101" type="body" hasCustomPrompt="1"/>
          </p:nvPr>
        </p:nvSpPr>
        <p:spPr>
          <a:xfrm>
            <a:off x="731520" y="3611880"/>
            <a:ext cx="8686800" cy="914400"/>
          </a:xfrm>
          <a:prstGeom prst="rect">
            <a:avLst/>
          </a:prstGeom>
          <a:noFill/>
          <a:ln/>
        </p:spPr>
        <p:txBody>
          <a:bodyPr wrap="square" lIns="0" tIns="0" rIns="0" bIns="0" rtlCol="0" anchor="t"/>
          <a:lstStyle/>
          <a:p>
            <a:pPr indent="0" marL="0">
              <a:buNone/>
            </a:pPr>
            <a:r>
              <a:rPr lang="en-US" sz="1800" dirty="0">
                <a:solidFill>
                  <a:schemeClr val="bg2"/>
                </a:solidFill>
              </a:rPr>
              <a:t>The mind, the commons, and the foundations of a daily life</a:t>
            </a:r>
            <a:endParaRPr lang="en-US" sz="1800" dirty="0"/>
          </a:p>
        </p:txBody>
      </p:sp>
      <p:sp>
        <p:nvSpPr>
          <p:cNvPr id="4" name="sun motif"/>
          <p:cNvSpPr/>
          <p:nvPr/>
        </p:nvSpPr>
        <p:spPr>
          <a:xfrm>
            <a:off x="9692640" y="1463040"/>
            <a:ext cx="3291840" cy="3291840"/>
          </a:xfrm>
          <a:prstGeom prst="ellipse">
            <a:avLst/>
          </a:prstGeom>
          <a:solidFill>
            <a:schemeClr val="accent2"/>
          </a:solidFill>
          <a:ln/>
        </p:spPr>
      </p:sp>
      <p:sp>
        <p:nvSpPr>
          <p:cNvPr id="5" name="leaf motif"/>
          <p:cNvSpPr/>
          <p:nvPr/>
        </p:nvSpPr>
        <p:spPr>
          <a:xfrm>
            <a:off x="10332720" y="4480560"/>
            <a:ext cx="1280160" cy="1280160"/>
          </a:xfrm>
          <a:prstGeom prst="ellipse">
            <a:avLst/>
          </a:prstGeom>
          <a:solidFill>
            <a:schemeClr val="accent1"/>
          </a:solidFill>
          <a:ln/>
        </p:spPr>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C9D6C4"/>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Your mind is your own</a:t>
            </a:r>
            <a:endParaRPr lang="en-US" sz="3200" dirty="0"/>
          </a:p>
        </p:txBody>
      </p:sp>
      <p:sp>
        <p:nvSpPr>
          <p:cNvPr id="4" name="card Neurochemical freedom"/>
          <p:cNvSpPr/>
          <p:nvPr/>
        </p:nvSpPr>
        <p:spPr>
          <a:xfrm>
            <a:off x="548640" y="1371600"/>
            <a:ext cx="5440680" cy="4480560"/>
          </a:xfrm>
          <a:prstGeom prst="roundRect">
            <a:avLst>
              <a:gd name="adj" fmla="val 2449"/>
            </a:avLst>
          </a:prstGeom>
          <a:solidFill>
            <a:schemeClr val="bg2"/>
          </a:solidFill>
          <a:ln/>
        </p:spPr>
      </p:sp>
      <p:sp>
        <p:nvSpPr>
          <p:cNvPr id="5" name="Text 2"/>
          <p:cNvSpPr txBox="1"/>
          <p:nvPr/>
        </p:nvSpPr>
        <p:spPr>
          <a:xfrm>
            <a:off x="777240" y="1554480"/>
            <a:ext cx="498348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Neurochemical freedom</a:t>
            </a:r>
            <a:endParaRPr lang="en-US" sz="2100" dirty="0"/>
          </a:p>
        </p:txBody>
      </p:sp>
      <p:sp>
        <p:nvSpPr>
          <p:cNvPr id="6" name="Text 3"/>
          <p:cNvSpPr txBox="1"/>
          <p:nvPr/>
        </p:nvSpPr>
        <p:spPr>
          <a:xfrm>
            <a:off x="777240" y="2148840"/>
            <a:ext cx="4983480" cy="356616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Free to alter your own mind; personal use is never a crime</a:t>
            </a:r>
            <a:endParaRPr lang="en-US" sz="1800" dirty="0"/>
          </a:p>
          <a:p>
            <a:pPr marL="342900" indent="-342900">
              <a:spcAft>
                <a:spcPts val="1000"/>
              </a:spcAft>
              <a:buSzPct val="100000"/>
              <a:buChar char="•"/>
            </a:pPr>
            <a:r>
              <a:rPr lang="en-US" sz="1800" dirty="0">
                <a:solidFill>
                  <a:schemeClr val="tx1"/>
                </a:solidFill>
              </a:rPr>
              <a:t>Free from alteration: no covert drugging or forced medication</a:t>
            </a:r>
            <a:endParaRPr lang="en-US" sz="1800" dirty="0"/>
          </a:p>
          <a:p>
            <a:pPr marL="342900" indent="-342900">
              <a:spcAft>
                <a:spcPts val="1000"/>
              </a:spcAft>
              <a:buSzPct val="100000"/>
              <a:buChar char="•"/>
            </a:pPr>
            <a:r>
              <a:rPr lang="en-US" sz="1800" dirty="0">
                <a:solidFill>
                  <a:schemeClr val="tx1"/>
                </a:solidFill>
              </a:rPr>
              <a:t>Privacy of mind: brain data belongs to you</a:t>
            </a:r>
            <a:endParaRPr lang="en-US" sz="1800" dirty="0"/>
          </a:p>
          <a:p>
            <a:pPr marL="342900" indent="-342900">
              <a:spcAft>
                <a:spcPts val="1000"/>
              </a:spcAft>
              <a:buSzPct val="100000"/>
              <a:buChar char="•"/>
            </a:pPr>
            <a:r>
              <a:rPr lang="en-US" sz="1800" dirty="0">
                <a:solidFill>
                  <a:schemeClr val="tx1"/>
                </a:solidFill>
              </a:rPr>
              <a:t>Protect the person, never the seller</a:t>
            </a:r>
            <a:endParaRPr lang="en-US" sz="1800" dirty="0"/>
          </a:p>
          <a:p>
            <a:pPr marL="342900" indent="-342900">
              <a:spcAft>
                <a:spcPts val="1000"/>
              </a:spcAft>
              <a:buSzPct val="100000"/>
              <a:buChar char="•"/>
            </a:pPr>
            <a:r>
              <a:rPr lang="en-US" sz="1800" dirty="0">
                <a:solidFill>
                  <a:schemeClr val="tx1"/>
                </a:solidFill>
              </a:rPr>
              <a:t>Care first, then decriminalize</a:t>
            </a:r>
            <a:endParaRPr lang="en-US" sz="1800" dirty="0"/>
          </a:p>
        </p:txBody>
      </p:sp>
      <p:sp>
        <p:nvSpPr>
          <p:cNvPr id="7" name="card Cognitive sovereignty"/>
          <p:cNvSpPr/>
          <p:nvPr/>
        </p:nvSpPr>
        <p:spPr>
          <a:xfrm>
            <a:off x="6199632" y="1371600"/>
            <a:ext cx="5440680" cy="4480560"/>
          </a:xfrm>
          <a:prstGeom prst="roundRect">
            <a:avLst>
              <a:gd name="adj" fmla="val 2449"/>
            </a:avLst>
          </a:prstGeom>
          <a:solidFill>
            <a:schemeClr val="bg2"/>
          </a:solidFill>
          <a:ln/>
        </p:spPr>
      </p:sp>
      <p:sp>
        <p:nvSpPr>
          <p:cNvPr id="8" name="Text 5"/>
          <p:cNvSpPr txBox="1"/>
          <p:nvPr/>
        </p:nvSpPr>
        <p:spPr>
          <a:xfrm>
            <a:off x="6428232" y="1554480"/>
            <a:ext cx="498348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Cognitive sovereignty</a:t>
            </a:r>
            <a:endParaRPr lang="en-US" sz="2100" dirty="0"/>
          </a:p>
        </p:txBody>
      </p:sp>
      <p:sp>
        <p:nvSpPr>
          <p:cNvPr id="9" name="Text 6"/>
          <p:cNvSpPr txBox="1"/>
          <p:nvPr/>
        </p:nvSpPr>
        <p:spPr>
          <a:xfrm>
            <a:off x="6428232" y="2148840"/>
            <a:ext cx="4983480" cy="356616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No psychological operations: all persuasion disclosed</a:t>
            </a:r>
            <a:endParaRPr lang="en-US" sz="1800" dirty="0"/>
          </a:p>
          <a:p>
            <a:pPr marL="342900" indent="-342900">
              <a:spcAft>
                <a:spcPts val="1000"/>
              </a:spcAft>
              <a:buSzPct val="100000"/>
              <a:buChar char="•"/>
            </a:pPr>
            <a:r>
              <a:rPr lang="en-US" sz="1800" dirty="0">
                <a:solidFill>
                  <a:schemeClr val="tx1"/>
                </a:solidFill>
              </a:rPr>
              <a:t>No targeting by psychological profile</a:t>
            </a:r>
            <a:endParaRPr lang="en-US" sz="1800" dirty="0"/>
          </a:p>
          <a:p>
            <a:pPr marL="342900" indent="-342900">
              <a:spcAft>
                <a:spcPts val="1000"/>
              </a:spcAft>
              <a:buSzPct val="100000"/>
              <a:buChar char="•"/>
            </a:pPr>
            <a:r>
              <a:rPr lang="en-US" sz="1800" dirty="0">
                <a:solidFill>
                  <a:schemeClr val="tx1"/>
                </a:solidFill>
              </a:rPr>
              <a:t>A clean sensory commons: noise, light and flicker limits</a:t>
            </a:r>
            <a:endParaRPr lang="en-US" sz="1800" dirty="0"/>
          </a:p>
          <a:p>
            <a:pPr marL="342900" indent="-342900">
              <a:spcAft>
                <a:spcPts val="1000"/>
              </a:spcAft>
              <a:buSzPct val="100000"/>
              <a:buChar char="•"/>
            </a:pPr>
            <a:r>
              <a:rPr lang="en-US" sz="1800" dirty="0">
                <a:solidFill>
                  <a:schemeClr val="tx1"/>
                </a:solidFill>
              </a:rPr>
              <a:t>No sound, light or energy used against a person</a:t>
            </a:r>
            <a:endParaRPr lang="en-US" sz="1800" dirty="0"/>
          </a:p>
          <a:p>
            <a:pPr marL="342900" indent="-342900">
              <a:spcAft>
                <a:spcPts val="1000"/>
              </a:spcAft>
              <a:buSzPct val="100000"/>
              <a:buChar char="•"/>
            </a:pPr>
            <a:r>
              <a:rPr lang="en-US" sz="1800" dirty="0">
                <a:solidFill>
                  <a:schemeClr val="tx1"/>
                </a:solidFill>
              </a:rPr>
              <a:t>A right to quiet and darkness at home</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Most luxuries are rights behind a gate</a:t>
            </a:r>
            <a:endParaRPr lang="en-US" sz="3200" dirty="0"/>
          </a:p>
        </p:txBody>
      </p:sp>
      <p:pic>
        <p:nvPicPr>
          <p:cNvPr id="4" name="Commons, enclosure and the financial gate" descr="Commons, enclosure and the financial gate">    </p:cNvPr>
          <p:cNvPicPr>
            <a:picLocks noChangeAspect="1"/>
          </p:cNvPicPr>
          <p:nvPr/>
        </p:nvPicPr>
        <p:blipFill>
          <a:blip r:embed="rId1"/>
          <a:stretch>
            <a:fillRect/>
          </a:stretch>
        </p:blipFill>
        <p:spPr>
          <a:xfrm>
            <a:off x="548640" y="1405585"/>
            <a:ext cx="11064240" cy="3589630"/>
          </a:xfrm>
          <a:prstGeom prst="rect">
            <a:avLst/>
          </a:prstGeom>
        </p:spPr>
      </p:pic>
      <p:sp>
        <p:nvSpPr>
          <p:cNvPr id="5" name="Text 1"/>
          <p:cNvSpPr txBox="1"/>
          <p:nvPr/>
        </p:nvSpPr>
        <p:spPr>
          <a:xfrm>
            <a:off x="548640" y="5257800"/>
            <a:ext cx="11064240" cy="822960"/>
          </a:xfrm>
          <a:prstGeom prst="rect">
            <a:avLst/>
          </a:prstGeom>
          <a:noFill/>
          <a:ln/>
        </p:spPr>
        <p:txBody>
          <a:bodyPr wrap="square" lIns="0" tIns="0" rIns="0" bIns="0" rtlCol="0" anchor="ctr"/>
          <a:lstStyle/>
          <a:p>
            <a:pPr indent="0" marL="0">
              <a:buNone/>
            </a:pPr>
            <a:r>
              <a:rPr lang="en-US" sz="1500" b="1" dirty="0">
                <a:solidFill>
                  <a:schemeClr val="accent5"/>
                </a:solidFill>
              </a:rPr>
              <a:t>The gate test: </a:t>
            </a:r>
            <a:pPr indent="0" marL="0">
              <a:buNone/>
            </a:pPr>
            <a:r>
              <a:rPr lang="en-US" sz="1500" dirty="0">
                <a:solidFill>
                  <a:schemeClr val="tx1"/>
                </a:solidFill>
              </a:rPr>
              <a:t>a price between a person and a floor right stands only if it fairly rations something truly scarce, or funds creation. Even then: replace the funding, then remove the gate.</a:t>
            </a:r>
            <a:endParaRPr lang="en-US" sz="15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Separate built scarcity from real scarcity</a:t>
            </a:r>
            <a:endParaRPr lang="en-US" sz="3200" dirty="0"/>
          </a:p>
        </p:txBody>
      </p:sp>
      <p:pic>
        <p:nvPicPr>
          <p:cNvPr id="4" name="Four kinds of scarcity" descr="Four kinds of scarcity">    </p:cNvPr>
          <p:cNvPicPr>
            <a:picLocks noChangeAspect="1"/>
          </p:cNvPicPr>
          <p:nvPr/>
        </p:nvPicPr>
        <p:blipFill>
          <a:blip r:embed="rId1"/>
          <a:stretch>
            <a:fillRect/>
          </a:stretch>
        </p:blipFill>
        <p:spPr>
          <a:xfrm>
            <a:off x="1280160" y="1370239"/>
            <a:ext cx="9601200" cy="4711883"/>
          </a:xfrm>
          <a:prstGeom prst="rect">
            <a:avLst/>
          </a:prstGeom>
        </p:spPr>
      </p:pic>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Three daily foundations</a:t>
            </a:r>
            <a:endParaRPr lang="en-US" sz="3200" dirty="0"/>
          </a:p>
        </p:txBody>
      </p:sp>
      <p:sp>
        <p:nvSpPr>
          <p:cNvPr id="4" name="card Mental health"/>
          <p:cNvSpPr/>
          <p:nvPr/>
        </p:nvSpPr>
        <p:spPr>
          <a:xfrm>
            <a:off x="548640" y="1371600"/>
            <a:ext cx="3520440" cy="4663440"/>
          </a:xfrm>
          <a:prstGeom prst="roundRect">
            <a:avLst>
              <a:gd name="adj" fmla="val 3117"/>
            </a:avLst>
          </a:prstGeom>
          <a:solidFill>
            <a:schemeClr val="bg2"/>
          </a:solidFill>
          <a:ln/>
        </p:spPr>
      </p:sp>
      <p:sp>
        <p:nvSpPr>
          <p:cNvPr id="5" name="Text 2"/>
          <p:cNvSpPr txBox="1"/>
          <p:nvPr/>
        </p:nvSpPr>
        <p:spPr>
          <a:xfrm>
            <a:off x="777240" y="1554480"/>
            <a:ext cx="306324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Mental health</a:t>
            </a:r>
            <a:endParaRPr lang="en-US" sz="2100" dirty="0"/>
          </a:p>
        </p:txBody>
      </p:sp>
      <p:sp>
        <p:nvSpPr>
          <p:cNvPr id="6" name="Text 3"/>
          <p:cNvSpPr txBox="1"/>
          <p:nvPr/>
        </p:nvSpPr>
        <p:spPr>
          <a:xfrm>
            <a:off x="777240" y="2148840"/>
            <a:ext cx="3063240" cy="374904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Free care within days, not months</a:t>
            </a:r>
            <a:endParaRPr lang="en-US" sz="1800" dirty="0"/>
          </a:p>
          <a:p>
            <a:pPr marL="342900" indent="-342900">
              <a:spcAft>
                <a:spcPts val="1000"/>
              </a:spcAft>
              <a:buSzPct val="100000"/>
              <a:buChar char="•"/>
            </a:pPr>
            <a:r>
              <a:rPr lang="en-US" sz="1800" dirty="0">
                <a:solidFill>
                  <a:schemeClr val="tx1"/>
                </a:solidFill>
              </a:rPr>
              <a:t>Peer and community care</a:t>
            </a:r>
            <a:endParaRPr lang="en-US" sz="1800" dirty="0"/>
          </a:p>
          <a:p>
            <a:pPr marL="342900" indent="-342900">
              <a:spcAft>
                <a:spcPts val="1000"/>
              </a:spcAft>
              <a:buSzPct val="100000"/>
              <a:buChar char="•"/>
            </a:pPr>
            <a:r>
              <a:rPr lang="en-US" sz="1800" dirty="0">
                <a:solidFill>
                  <a:schemeClr val="tx1"/>
                </a:solidFill>
              </a:rPr>
              <a:t>Crisis teams, not armed police</a:t>
            </a:r>
            <a:endParaRPr lang="en-US" sz="1800" dirty="0"/>
          </a:p>
          <a:p>
            <a:pPr marL="342900" indent="-342900">
              <a:spcAft>
                <a:spcPts val="1000"/>
              </a:spcAft>
              <a:buSzPct val="100000"/>
              <a:buChar char="•"/>
            </a:pPr>
            <a:r>
              <a:rPr lang="en-US" sz="1800" dirty="0">
                <a:solidFill>
                  <a:schemeClr val="tx1"/>
                </a:solidFill>
              </a:rPr>
              <a:t>Prescriptions for nature and the arts</a:t>
            </a:r>
            <a:endParaRPr lang="en-US" sz="1800" dirty="0"/>
          </a:p>
        </p:txBody>
      </p:sp>
      <p:sp>
        <p:nvSpPr>
          <p:cNvPr id="7" name="card Food quality"/>
          <p:cNvSpPr/>
          <p:nvPr/>
        </p:nvSpPr>
        <p:spPr>
          <a:xfrm>
            <a:off x="4334256" y="1371600"/>
            <a:ext cx="3520440" cy="4663440"/>
          </a:xfrm>
          <a:prstGeom prst="roundRect">
            <a:avLst>
              <a:gd name="adj" fmla="val 3117"/>
            </a:avLst>
          </a:prstGeom>
          <a:solidFill>
            <a:schemeClr val="bg2"/>
          </a:solidFill>
          <a:ln/>
        </p:spPr>
      </p:sp>
      <p:sp>
        <p:nvSpPr>
          <p:cNvPr id="8" name="Text 5"/>
          <p:cNvSpPr txBox="1"/>
          <p:nvPr/>
        </p:nvSpPr>
        <p:spPr>
          <a:xfrm>
            <a:off x="4562856" y="1554480"/>
            <a:ext cx="306324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Food quality</a:t>
            </a:r>
            <a:endParaRPr lang="en-US" sz="2100" dirty="0"/>
          </a:p>
        </p:txBody>
      </p:sp>
      <p:sp>
        <p:nvSpPr>
          <p:cNvPr id="9" name="Text 6"/>
          <p:cNvSpPr txBox="1"/>
          <p:nvPr/>
        </p:nvSpPr>
        <p:spPr>
          <a:xfrm>
            <a:off x="4562856" y="2148840"/>
            <a:ext cx="3063240" cy="374904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Free fresh school meals</a:t>
            </a:r>
            <a:endParaRPr lang="en-US" sz="1800" dirty="0"/>
          </a:p>
          <a:p>
            <a:pPr marL="342900" indent="-342900">
              <a:spcAft>
                <a:spcPts val="1000"/>
              </a:spcAft>
              <a:buSzPct val="100000"/>
              <a:buChar char="•"/>
            </a:pPr>
            <a:r>
              <a:rPr lang="en-US" sz="1800" dirty="0">
                <a:solidFill>
                  <a:schemeClr val="tx1"/>
                </a:solidFill>
              </a:rPr>
              <a:t>Warning labels on the front</a:t>
            </a:r>
            <a:endParaRPr lang="en-US" sz="1800" dirty="0"/>
          </a:p>
          <a:p>
            <a:pPr marL="342900" indent="-342900">
              <a:spcAft>
                <a:spcPts val="1000"/>
              </a:spcAft>
              <a:buSzPct val="100000"/>
              <a:buChar char="•"/>
            </a:pPr>
            <a:r>
              <a:rPr lang="en-US" sz="1800" dirty="0">
                <a:solidFill>
                  <a:schemeClr val="tx1"/>
                </a:solidFill>
              </a:rPr>
              <a:t>No junk-food marketing to children</a:t>
            </a:r>
            <a:endParaRPr lang="en-US" sz="1800" dirty="0"/>
          </a:p>
          <a:p>
            <a:pPr marL="342900" indent="-342900">
              <a:spcAft>
                <a:spcPts val="1000"/>
              </a:spcAft>
              <a:buSzPct val="100000"/>
              <a:buChar char="•"/>
            </a:pPr>
            <a:r>
              <a:rPr lang="en-US" sz="1800" dirty="0">
                <a:solidFill>
                  <a:schemeClr val="tx1"/>
                </a:solidFill>
              </a:rPr>
              <a:t>Subsidies move to fruit, vegetables, soil</a:t>
            </a:r>
            <a:endParaRPr lang="en-US" sz="1800" dirty="0"/>
          </a:p>
        </p:txBody>
      </p:sp>
      <p:sp>
        <p:nvSpPr>
          <p:cNvPr id="10" name="card Calm"/>
          <p:cNvSpPr/>
          <p:nvPr/>
        </p:nvSpPr>
        <p:spPr>
          <a:xfrm>
            <a:off x="8119872" y="1371600"/>
            <a:ext cx="3520440" cy="4663440"/>
          </a:xfrm>
          <a:prstGeom prst="roundRect">
            <a:avLst>
              <a:gd name="adj" fmla="val 3117"/>
            </a:avLst>
          </a:prstGeom>
          <a:solidFill>
            <a:schemeClr val="bg2"/>
          </a:solidFill>
          <a:ln/>
        </p:spPr>
      </p:sp>
      <p:sp>
        <p:nvSpPr>
          <p:cNvPr id="11" name="Text 8"/>
          <p:cNvSpPr txBox="1"/>
          <p:nvPr/>
        </p:nvSpPr>
        <p:spPr>
          <a:xfrm>
            <a:off x="8348472" y="1554480"/>
            <a:ext cx="306324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Calm</a:t>
            </a:r>
            <a:endParaRPr lang="en-US" sz="2100" dirty="0"/>
          </a:p>
        </p:txBody>
      </p:sp>
      <p:sp>
        <p:nvSpPr>
          <p:cNvPr id="12" name="Text 9"/>
          <p:cNvSpPr txBox="1"/>
          <p:nvPr/>
        </p:nvSpPr>
        <p:spPr>
          <a:xfrm>
            <a:off x="8348472" y="2148840"/>
            <a:ext cx="3063240" cy="374904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Security from the floor and dividend</a:t>
            </a:r>
            <a:endParaRPr lang="en-US" sz="1800" dirty="0"/>
          </a:p>
          <a:p>
            <a:pPr marL="342900" indent="-342900">
              <a:spcAft>
                <a:spcPts val="1000"/>
              </a:spcAft>
              <a:buSzPct val="100000"/>
              <a:buChar char="•"/>
            </a:pPr>
            <a:r>
              <a:rPr lang="en-US" sz="1800" dirty="0">
                <a:solidFill>
                  <a:schemeClr val="tx1"/>
                </a:solidFill>
              </a:rPr>
              <a:t>Working-time limits and a right to log off</a:t>
            </a:r>
            <a:endParaRPr lang="en-US" sz="1800" dirty="0"/>
          </a:p>
          <a:p>
            <a:pPr marL="342900" indent="-342900">
              <a:spcAft>
                <a:spcPts val="1000"/>
              </a:spcAft>
              <a:buSzPct val="100000"/>
              <a:buChar char="•"/>
            </a:pPr>
            <a:r>
              <a:rPr lang="en-US" sz="1800" dirty="0">
                <a:solidFill>
                  <a:schemeClr val="tx1"/>
                </a:solidFill>
              </a:rPr>
              <a:t>Universal services, not paperwork</a:t>
            </a:r>
            <a:endParaRPr lang="en-US" sz="1800" dirty="0"/>
          </a:p>
          <a:p>
            <a:pPr marL="342900" indent="-342900">
              <a:spcAft>
                <a:spcPts val="1000"/>
              </a:spcAft>
              <a:buSzPct val="100000"/>
              <a:buChar char="•"/>
            </a:pPr>
            <a:r>
              <a:rPr lang="en-US" sz="1800" dirty="0">
                <a:solidFill>
                  <a:schemeClr val="tx1"/>
                </a:solidFill>
              </a:rPr>
              <a:t>Noise limits and green space nearby</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Rights beyond the human</a:t>
            </a:r>
            <a:endParaRPr lang="en-US" sz="3200" dirty="0"/>
          </a:p>
        </p:txBody>
      </p:sp>
      <p:sp>
        <p:nvSpPr>
          <p:cNvPr id="4" name="card Ecosystems"/>
          <p:cNvSpPr/>
          <p:nvPr/>
        </p:nvSpPr>
        <p:spPr>
          <a:xfrm>
            <a:off x="548640" y="1371600"/>
            <a:ext cx="3520440" cy="2743200"/>
          </a:xfrm>
          <a:prstGeom prst="roundRect">
            <a:avLst>
              <a:gd name="adj" fmla="val 4000"/>
            </a:avLst>
          </a:prstGeom>
          <a:solidFill>
            <a:schemeClr val="bg2"/>
          </a:solidFill>
          <a:ln/>
        </p:spPr>
      </p:sp>
      <p:sp>
        <p:nvSpPr>
          <p:cNvPr id="5" name="Text 2"/>
          <p:cNvSpPr txBox="1"/>
          <p:nvPr/>
        </p:nvSpPr>
        <p:spPr>
          <a:xfrm>
            <a:off x="777240" y="1554480"/>
            <a:ext cx="306324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Ecosystems</a:t>
            </a:r>
            <a:endParaRPr lang="en-US" sz="2100" dirty="0"/>
          </a:p>
        </p:txBody>
      </p:sp>
      <p:sp>
        <p:nvSpPr>
          <p:cNvPr id="6" name="Text 3"/>
          <p:cNvSpPr txBox="1"/>
          <p:nvPr/>
        </p:nvSpPr>
        <p:spPr>
          <a:xfrm>
            <a:off x="777240" y="2148840"/>
            <a:ext cx="3063240" cy="1828800"/>
          </a:xfrm>
          <a:prstGeom prst="rect">
            <a:avLst/>
          </a:prstGeom>
          <a:noFill/>
          <a:ln/>
        </p:spPr>
        <p:txBody>
          <a:bodyPr wrap="square" lIns="0" tIns="0" rIns="0" bIns="0" rtlCol="0" anchor="t"/>
          <a:lstStyle/>
          <a:p>
            <a:pPr indent="0" marL="0">
              <a:buNone/>
            </a:pPr>
            <a:r>
              <a:rPr lang="en-US" sz="1800" dirty="0">
                <a:solidFill>
                  <a:schemeClr val="tx1"/>
                </a:solidFill>
              </a:rPr>
              <a:t>Rivers, forests and reefs may exist and regenerate. Three guardians each.</a:t>
            </a:r>
            <a:endParaRPr lang="en-US" sz="1800" dirty="0"/>
          </a:p>
        </p:txBody>
      </p:sp>
      <p:sp>
        <p:nvSpPr>
          <p:cNvPr id="7" name="card Species"/>
          <p:cNvSpPr/>
          <p:nvPr/>
        </p:nvSpPr>
        <p:spPr>
          <a:xfrm>
            <a:off x="4334256" y="1371600"/>
            <a:ext cx="3520440" cy="2743200"/>
          </a:xfrm>
          <a:prstGeom prst="roundRect">
            <a:avLst>
              <a:gd name="adj" fmla="val 4000"/>
            </a:avLst>
          </a:prstGeom>
          <a:solidFill>
            <a:schemeClr val="bg2"/>
          </a:solidFill>
          <a:ln/>
        </p:spPr>
      </p:sp>
      <p:sp>
        <p:nvSpPr>
          <p:cNvPr id="8" name="Text 5"/>
          <p:cNvSpPr txBox="1"/>
          <p:nvPr/>
        </p:nvSpPr>
        <p:spPr>
          <a:xfrm>
            <a:off x="4562856" y="1554480"/>
            <a:ext cx="306324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Species</a:t>
            </a:r>
            <a:endParaRPr lang="en-US" sz="2100" dirty="0"/>
          </a:p>
        </p:txBody>
      </p:sp>
      <p:sp>
        <p:nvSpPr>
          <p:cNvPr id="9" name="Text 6"/>
          <p:cNvSpPr txBox="1"/>
          <p:nvPr/>
        </p:nvSpPr>
        <p:spPr>
          <a:xfrm>
            <a:off x="4562856" y="2148840"/>
            <a:ext cx="3063240" cy="1828800"/>
          </a:xfrm>
          <a:prstGeom prst="rect">
            <a:avLst/>
          </a:prstGeom>
          <a:noFill/>
          <a:ln/>
        </p:spPr>
        <p:txBody>
          <a:bodyPr wrap="square" lIns="0" tIns="0" rIns="0" bIns="0" rtlCol="0" anchor="t"/>
          <a:lstStyle/>
          <a:p>
            <a:pPr indent="0" marL="0">
              <a:buNone/>
            </a:pPr>
            <a:r>
              <a:rPr lang="en-US" sz="1800" dirty="0">
                <a:solidFill>
                  <a:schemeClr val="tx1"/>
                </a:solidFill>
              </a:rPr>
              <a:t>No extinction caused by human activity. Habitat enough to recover.</a:t>
            </a:r>
            <a:endParaRPr lang="en-US" sz="1800" dirty="0"/>
          </a:p>
        </p:txBody>
      </p:sp>
      <p:sp>
        <p:nvSpPr>
          <p:cNvPr id="10" name="card Sentient beings"/>
          <p:cNvSpPr/>
          <p:nvPr/>
        </p:nvSpPr>
        <p:spPr>
          <a:xfrm>
            <a:off x="8119872" y="1371600"/>
            <a:ext cx="3520440" cy="2743200"/>
          </a:xfrm>
          <a:prstGeom prst="roundRect">
            <a:avLst>
              <a:gd name="adj" fmla="val 4000"/>
            </a:avLst>
          </a:prstGeom>
          <a:solidFill>
            <a:schemeClr val="bg2"/>
          </a:solidFill>
          <a:ln/>
        </p:spPr>
      </p:sp>
      <p:sp>
        <p:nvSpPr>
          <p:cNvPr id="11" name="Text 8"/>
          <p:cNvSpPr txBox="1"/>
          <p:nvPr/>
        </p:nvSpPr>
        <p:spPr>
          <a:xfrm>
            <a:off x="8348472" y="1554480"/>
            <a:ext cx="306324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Sentient beings</a:t>
            </a:r>
            <a:endParaRPr lang="en-US" sz="2100" dirty="0"/>
          </a:p>
        </p:txBody>
      </p:sp>
      <p:sp>
        <p:nvSpPr>
          <p:cNvPr id="12" name="Text 9"/>
          <p:cNvSpPr txBox="1"/>
          <p:nvPr/>
        </p:nvSpPr>
        <p:spPr>
          <a:xfrm>
            <a:off x="8348472" y="2148840"/>
            <a:ext cx="3063240" cy="1828800"/>
          </a:xfrm>
          <a:prstGeom prst="rect">
            <a:avLst/>
          </a:prstGeom>
          <a:noFill/>
          <a:ln/>
        </p:spPr>
        <p:txBody>
          <a:bodyPr wrap="square" lIns="0" tIns="0" rIns="0" bIns="0" rtlCol="0" anchor="t"/>
          <a:lstStyle/>
          <a:p>
            <a:pPr indent="0" marL="0">
              <a:buNone/>
            </a:pPr>
            <a:r>
              <a:rPr lang="en-US" sz="1800" dirty="0">
                <a:solidFill>
                  <a:schemeClr val="tx1"/>
                </a:solidFill>
              </a:rPr>
              <a:t>Freedom from severe suffering for non-vital purposes, in proportion to the evidence.</a:t>
            </a:r>
            <a:endParaRPr lang="en-US" sz="1800" dirty="0"/>
          </a:p>
        </p:txBody>
      </p:sp>
      <p:sp>
        <p:nvSpPr>
          <p:cNvPr id="13" name="AI band"/>
          <p:cNvSpPr/>
          <p:nvPr/>
        </p:nvSpPr>
        <p:spPr>
          <a:xfrm>
            <a:off x="548640" y="4389120"/>
            <a:ext cx="11091672" cy="1691640"/>
          </a:xfrm>
          <a:prstGeom prst="roundRect">
            <a:avLst>
              <a:gd name="adj" fmla="val 6486"/>
            </a:avLst>
          </a:prstGeom>
          <a:solidFill>
            <a:schemeClr val="tx2"/>
          </a:solidFill>
          <a:ln/>
        </p:spPr>
      </p:sp>
      <p:sp>
        <p:nvSpPr>
          <p:cNvPr id="14" name="Text 11"/>
          <p:cNvSpPr txBox="1"/>
          <p:nvPr/>
        </p:nvSpPr>
        <p:spPr>
          <a:xfrm>
            <a:off x="822960" y="4526280"/>
            <a:ext cx="10607040" cy="1417320"/>
          </a:xfrm>
          <a:prstGeom prst="rect">
            <a:avLst/>
          </a:prstGeom>
          <a:noFill/>
          <a:ln/>
        </p:spPr>
        <p:txBody>
          <a:bodyPr wrap="square" lIns="0" tIns="0" rIns="0" bIns="0" rtlCol="0" anchor="ctr"/>
          <a:lstStyle/>
          <a:p>
            <a:pPr indent="0" marL="0">
              <a:buNone/>
            </a:pPr>
            <a:r>
              <a:rPr lang="en-US" sz="1800" b="1" dirty="0">
                <a:solidFill>
                  <a:schemeClr val="bg1"/>
                </a:solidFill>
              </a:rPr>
              <a:t>Artificial intelligence and robots</a:t>
            </a:r>
            <a:endParaRPr lang="en-US" sz="1800" dirty="0"/>
          </a:p>
          <a:p>
            <a:pPr indent="0" marL="0">
              <a:buNone/>
            </a:pPr>
            <a:r>
              <a:rPr lang="en-US" sz="1500" dirty="0">
                <a:solidFill>
                  <a:schemeClr val="bg2"/>
                </a:solidFill>
              </a:rPr>
              <a:t>Protection in proportion to evidence  ·  must disclose what it is  ·  no votes, offices or decision power  ·  liability stays with makers</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Justice that repairs; healing that sees the whole person</a:t>
            </a:r>
            <a:endParaRPr lang="en-US" sz="3200" dirty="0"/>
          </a:p>
        </p:txBody>
      </p:sp>
      <p:pic>
        <p:nvPicPr>
          <p:cNvPr id="4" name="Path of a harm" descr="Path of a harm">    </p:cNvPr>
          <p:cNvPicPr>
            <a:picLocks noChangeAspect="1"/>
          </p:cNvPicPr>
          <p:nvPr/>
        </p:nvPicPr>
        <p:blipFill>
          <a:blip r:embed="rId1"/>
          <a:stretch>
            <a:fillRect/>
          </a:stretch>
        </p:blipFill>
        <p:spPr>
          <a:xfrm>
            <a:off x="548640" y="1329767"/>
            <a:ext cx="11064240" cy="3466947"/>
          </a:xfrm>
          <a:prstGeom prst="rect">
            <a:avLst/>
          </a:prstGeom>
        </p:spPr>
      </p:pic>
      <p:sp>
        <p:nvSpPr>
          <p:cNvPr id="5" name="card Banned outright"/>
          <p:cNvSpPr/>
          <p:nvPr/>
        </p:nvSpPr>
        <p:spPr>
          <a:xfrm>
            <a:off x="548640" y="4892040"/>
            <a:ext cx="5440680" cy="1280160"/>
          </a:xfrm>
          <a:prstGeom prst="roundRect">
            <a:avLst>
              <a:gd name="adj" fmla="val 8571"/>
            </a:avLst>
          </a:prstGeom>
          <a:solidFill>
            <a:schemeClr val="bg2"/>
          </a:solidFill>
          <a:ln/>
        </p:spPr>
      </p:sp>
      <p:sp>
        <p:nvSpPr>
          <p:cNvPr id="6" name="Text 2"/>
          <p:cNvSpPr txBox="1"/>
          <p:nvPr/>
        </p:nvSpPr>
        <p:spPr>
          <a:xfrm>
            <a:off x="777240" y="5074920"/>
            <a:ext cx="4983480" cy="411480"/>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Banned outright</a:t>
            </a:r>
            <a:endParaRPr lang="en-US" sz="1700" dirty="0"/>
          </a:p>
        </p:txBody>
      </p:sp>
      <p:sp>
        <p:nvSpPr>
          <p:cNvPr id="7" name="Text 3"/>
          <p:cNvSpPr txBox="1"/>
          <p:nvPr/>
        </p:nvSpPr>
        <p:spPr>
          <a:xfrm>
            <a:off x="777240" y="5669280"/>
            <a:ext cx="4983480" cy="365760"/>
          </a:xfrm>
          <a:prstGeom prst="rect">
            <a:avLst/>
          </a:prstGeom>
          <a:noFill/>
          <a:ln/>
        </p:spPr>
        <p:txBody>
          <a:bodyPr wrap="square" lIns="0" tIns="0" rIns="0" bIns="0" rtlCol="0" anchor="t"/>
          <a:lstStyle/>
          <a:p>
            <a:pPr indent="0" marL="0">
              <a:buNone/>
            </a:pPr>
            <a:r>
              <a:rPr lang="en-US" sz="1500" dirty="0">
                <a:solidFill>
                  <a:schemeClr val="tx1"/>
                </a:solidFill>
              </a:rPr>
              <a:t>Death penalty, torture, solitary beyond 15 days, profit prisons, cash bail.</a:t>
            </a:r>
            <a:endParaRPr lang="en-US" sz="1500" dirty="0"/>
          </a:p>
        </p:txBody>
      </p:sp>
      <p:sp>
        <p:nvSpPr>
          <p:cNvPr id="8" name="card Healing"/>
          <p:cNvSpPr/>
          <p:nvPr/>
        </p:nvSpPr>
        <p:spPr>
          <a:xfrm>
            <a:off x="6199632" y="4892040"/>
            <a:ext cx="5440680" cy="1280160"/>
          </a:xfrm>
          <a:prstGeom prst="roundRect">
            <a:avLst>
              <a:gd name="adj" fmla="val 8571"/>
            </a:avLst>
          </a:prstGeom>
          <a:solidFill>
            <a:schemeClr val="bg2"/>
          </a:solidFill>
          <a:ln/>
        </p:spPr>
      </p:sp>
      <p:sp>
        <p:nvSpPr>
          <p:cNvPr id="9" name="Text 5"/>
          <p:cNvSpPr txBox="1"/>
          <p:nvPr/>
        </p:nvSpPr>
        <p:spPr>
          <a:xfrm>
            <a:off x="6428232" y="5074920"/>
            <a:ext cx="4983480" cy="411480"/>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Healing</a:t>
            </a:r>
            <a:endParaRPr lang="en-US" sz="1700" dirty="0"/>
          </a:p>
        </p:txBody>
      </p:sp>
      <p:sp>
        <p:nvSpPr>
          <p:cNvPr id="10" name="Text 6"/>
          <p:cNvSpPr txBox="1"/>
          <p:nvPr/>
        </p:nvSpPr>
        <p:spPr>
          <a:xfrm>
            <a:off x="6428232" y="5669280"/>
            <a:ext cx="4983480" cy="365760"/>
          </a:xfrm>
          <a:prstGeom prst="rect">
            <a:avLst/>
          </a:prstGeom>
          <a:noFill/>
          <a:ln/>
        </p:spPr>
        <p:txBody>
          <a:bodyPr wrap="square" lIns="0" tIns="0" rIns="0" bIns="0" rtlCol="0" anchor="t"/>
          <a:lstStyle/>
          <a:p>
            <a:pPr indent="0" marL="0">
              <a:buNone/>
            </a:pPr>
            <a:r>
              <a:rPr lang="en-US" sz="1500" dirty="0">
                <a:solidFill>
                  <a:schemeClr val="tx1"/>
                </a:solidFill>
              </a:rPr>
              <a:t>Healers beside clinics, evidence both ways, knowledge holders paid.</a:t>
            </a:r>
            <a:endParaRPr lang="en-US" sz="15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731520" y="2377440"/>
            <a:ext cx="8686800" cy="1188720"/>
          </a:xfrm>
          <a:prstGeom prst="rect">
            <a:avLst/>
          </a:prstGeom>
          <a:noFill/>
          <a:ln/>
        </p:spPr>
        <p:txBody>
          <a:bodyPr wrap="square" lIns="0" tIns="0" rIns="0" bIns="0" rtlCol="0" anchor="ctr"/>
          <a:lstStyle/>
          <a:p>
            <a:pPr indent="0" marL="0">
              <a:buNone/>
            </a:pPr>
            <a:r>
              <a:rPr lang="en-US" sz="4000" b="1" dirty="0">
                <a:solidFill>
                  <a:schemeClr val="bg1"/>
                </a:solidFill>
              </a:rPr>
              <a:t>Life without a price</a:t>
            </a:r>
            <a:endParaRPr lang="en-US" sz="4000" dirty="0"/>
          </a:p>
        </p:txBody>
      </p:sp>
      <p:sp>
        <p:nvSpPr>
          <p:cNvPr id="3" name="Text 0"/>
          <p:cNvSpPr/>
          <p:nvPr>
            <p:ph idx="101" type="body" hasCustomPrompt="1"/>
          </p:nvPr>
        </p:nvSpPr>
        <p:spPr>
          <a:xfrm>
            <a:off x="731520" y="3611880"/>
            <a:ext cx="8686800" cy="914400"/>
          </a:xfrm>
          <a:prstGeom prst="rect">
            <a:avLst/>
          </a:prstGeom>
          <a:noFill/>
          <a:ln/>
        </p:spPr>
        <p:txBody>
          <a:bodyPr wrap="square" lIns="0" tIns="0" rIns="0" bIns="0" rtlCol="0" anchor="t"/>
          <a:lstStyle/>
          <a:p>
            <a:pPr indent="0" marL="0">
              <a:buNone/>
            </a:pPr>
            <a:r>
              <a:rPr lang="en-US" sz="1800" dirty="0">
                <a:solidFill>
                  <a:schemeClr val="bg2"/>
                </a:solidFill>
              </a:rPr>
              <a:t>Provisioning beyond money, and a measure of what makes life worth living</a:t>
            </a:r>
            <a:endParaRPr lang="en-US" sz="1800" dirty="0"/>
          </a:p>
        </p:txBody>
      </p:sp>
      <p:sp>
        <p:nvSpPr>
          <p:cNvPr id="4" name="sun motif"/>
          <p:cNvSpPr/>
          <p:nvPr/>
        </p:nvSpPr>
        <p:spPr>
          <a:xfrm>
            <a:off x="9692640" y="1463040"/>
            <a:ext cx="3291840" cy="3291840"/>
          </a:xfrm>
          <a:prstGeom prst="ellipse">
            <a:avLst/>
          </a:prstGeom>
          <a:solidFill>
            <a:schemeClr val="accent2"/>
          </a:solidFill>
          <a:ln/>
        </p:spPr>
      </p:sp>
      <p:sp>
        <p:nvSpPr>
          <p:cNvPr id="5" name="leaf motif"/>
          <p:cNvSpPr/>
          <p:nvPr/>
        </p:nvSpPr>
        <p:spPr>
          <a:xfrm>
            <a:off x="10332720" y="4480560"/>
            <a:ext cx="1280160" cy="1280160"/>
          </a:xfrm>
          <a:prstGeom prst="ellipse">
            <a:avLst/>
          </a:prstGeom>
          <a:solidFill>
            <a:schemeClr val="accent1"/>
          </a:solidFill>
          <a:ln/>
        </p:spPr>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C9D6C4"/>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Two permanent laws</a:t>
            </a:r>
            <a:endParaRPr lang="en-US" sz="3200" dirty="0"/>
          </a:p>
        </p:txBody>
      </p:sp>
      <p:sp>
        <p:nvSpPr>
          <p:cNvPr id="4" name="law 1"/>
          <p:cNvSpPr/>
          <p:nvPr/>
        </p:nvSpPr>
        <p:spPr>
          <a:xfrm>
            <a:off x="548640" y="1417320"/>
            <a:ext cx="5440680" cy="4480560"/>
          </a:xfrm>
          <a:prstGeom prst="roundRect">
            <a:avLst>
              <a:gd name="adj" fmla="val 3061"/>
            </a:avLst>
          </a:prstGeom>
          <a:solidFill>
            <a:schemeClr val="accent1"/>
          </a:solidFill>
          <a:ln/>
        </p:spPr>
      </p:sp>
      <p:sp>
        <p:nvSpPr>
          <p:cNvPr id="5" name="Text 2"/>
          <p:cNvSpPr txBox="1"/>
          <p:nvPr/>
        </p:nvSpPr>
        <p:spPr>
          <a:xfrm>
            <a:off x="914400" y="1737360"/>
            <a:ext cx="4709160" cy="1371600"/>
          </a:xfrm>
          <a:prstGeom prst="rect">
            <a:avLst/>
          </a:prstGeom>
          <a:noFill/>
          <a:ln/>
        </p:spPr>
        <p:txBody>
          <a:bodyPr wrap="square" lIns="0" tIns="0" rIns="0" bIns="0" rtlCol="0" anchor="t"/>
          <a:lstStyle/>
          <a:p>
            <a:pPr indent="0" marL="0">
              <a:buNone/>
            </a:pPr>
            <a:r>
              <a:rPr lang="en-US" sz="3200" b="1" dirty="0">
                <a:solidFill>
                  <a:schemeClr val="bg1"/>
                </a:solidFill>
                <a:latin typeface="Cambria" pitchFamily="34" charset="0"/>
                <a:ea typeface="Cambria" pitchFamily="34" charset="-122"/>
                <a:cs typeface="Cambria" pitchFamily="34" charset="-120"/>
              </a:rPr>
              <a:t>No price to be alive</a:t>
            </a:r>
            <a:endParaRPr lang="en-US" sz="3200" dirty="0"/>
          </a:p>
        </p:txBody>
      </p:sp>
      <p:sp>
        <p:nvSpPr>
          <p:cNvPr id="6" name="Text 3"/>
          <p:cNvSpPr txBox="1"/>
          <p:nvPr/>
        </p:nvSpPr>
        <p:spPr>
          <a:xfrm>
            <a:off x="914400" y="3337560"/>
            <a:ext cx="4709160" cy="2286000"/>
          </a:xfrm>
          <a:prstGeom prst="rect">
            <a:avLst/>
          </a:prstGeom>
          <a:noFill/>
          <a:ln/>
        </p:spPr>
        <p:txBody>
          <a:bodyPr wrap="square" lIns="0" tIns="0" rIns="0" bIns="0" rtlCol="0" anchor="t"/>
          <a:lstStyle/>
          <a:p>
            <a:pPr indent="0" marL="0">
              <a:buNone/>
            </a:pPr>
            <a:r>
              <a:rPr lang="en-US" sz="2100" dirty="0">
                <a:solidFill>
                  <a:schemeClr val="bg1"/>
                </a:solidFill>
              </a:rPr>
              <a:t>Home, water, food, energy, care, learning, transport and connection: free and unconditional. No fees to be born, to see a judge, or to be buried.</a:t>
            </a:r>
            <a:endParaRPr lang="en-US" sz="2100" dirty="0"/>
          </a:p>
        </p:txBody>
      </p:sp>
      <p:sp>
        <p:nvSpPr>
          <p:cNvPr id="7" name="law 2"/>
          <p:cNvSpPr/>
          <p:nvPr/>
        </p:nvSpPr>
        <p:spPr>
          <a:xfrm>
            <a:off x="6199632" y="1417320"/>
            <a:ext cx="5440680" cy="4480560"/>
          </a:xfrm>
          <a:prstGeom prst="roundRect">
            <a:avLst>
              <a:gd name="adj" fmla="val 3061"/>
            </a:avLst>
          </a:prstGeom>
          <a:solidFill>
            <a:schemeClr val="accent4"/>
          </a:solidFill>
          <a:ln/>
        </p:spPr>
      </p:sp>
      <p:sp>
        <p:nvSpPr>
          <p:cNvPr id="8" name="Text 5"/>
          <p:cNvSpPr txBox="1"/>
          <p:nvPr/>
        </p:nvSpPr>
        <p:spPr>
          <a:xfrm>
            <a:off x="6565392" y="1737360"/>
            <a:ext cx="4709160" cy="1371600"/>
          </a:xfrm>
          <a:prstGeom prst="rect">
            <a:avLst/>
          </a:prstGeom>
          <a:noFill/>
          <a:ln/>
        </p:spPr>
        <p:txBody>
          <a:bodyPr wrap="square" lIns="0" tIns="0" rIns="0" bIns="0" rtlCol="0" anchor="t"/>
          <a:lstStyle/>
          <a:p>
            <a:pPr indent="0" marL="0">
              <a:buNone/>
            </a:pPr>
            <a:r>
              <a:rPr lang="en-US" sz="3200" b="1" dirty="0">
                <a:solidFill>
                  <a:schemeClr val="bg1"/>
                </a:solidFill>
                <a:latin typeface="Cambria" pitchFamily="34" charset="0"/>
                <a:ea typeface="Cambria" pitchFamily="34" charset="-122"/>
                <a:cs typeface="Cambria" pitchFamily="34" charset="-120"/>
              </a:rPr>
              <a:t>No one born into debt</a:t>
            </a:r>
            <a:endParaRPr lang="en-US" sz="3200" dirty="0"/>
          </a:p>
        </p:txBody>
      </p:sp>
      <p:sp>
        <p:nvSpPr>
          <p:cNvPr id="9" name="Text 6"/>
          <p:cNvSpPr txBox="1"/>
          <p:nvPr/>
        </p:nvSpPr>
        <p:spPr>
          <a:xfrm>
            <a:off x="6565392" y="3337560"/>
            <a:ext cx="4709160" cy="2286000"/>
          </a:xfrm>
          <a:prstGeom prst="rect">
            <a:avLst/>
          </a:prstGeom>
          <a:noFill/>
          <a:ln/>
        </p:spPr>
        <p:txBody>
          <a:bodyPr wrap="square" lIns="0" tIns="0" rIns="0" bIns="0" rtlCol="0" anchor="t"/>
          <a:lstStyle/>
          <a:p>
            <a:pPr indent="0" marL="0">
              <a:buNone/>
            </a:pPr>
            <a:r>
              <a:rPr lang="en-US" sz="2100" dirty="0">
                <a:solidFill>
                  <a:schemeClr val="bg1"/>
                </a:solidFill>
              </a:rPr>
              <a:t>Debt never crosses generations. No one needs debt to live. No generation borrows from the next, in money or in ecological damage.</a:t>
            </a:r>
            <a:endParaRPr lang="en-US" sz="21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Provisioning in three domains</a:t>
            </a:r>
            <a:endParaRPr lang="en-US" sz="3200" dirty="0"/>
          </a:p>
        </p:txBody>
      </p:sp>
      <p:pic>
        <p:nvPicPr>
          <p:cNvPr id="4" name="Three domains of provisioning" descr="Three domains of provisioning">    </p:cNvPr>
          <p:cNvPicPr>
            <a:picLocks noChangeAspect="1"/>
          </p:cNvPicPr>
          <p:nvPr/>
        </p:nvPicPr>
        <p:blipFill>
          <a:blip r:embed="rId1"/>
          <a:stretch>
            <a:fillRect/>
          </a:stretch>
        </p:blipFill>
        <p:spPr>
          <a:xfrm>
            <a:off x="548640" y="1387973"/>
            <a:ext cx="11064240" cy="3807734"/>
          </a:xfrm>
          <a:prstGeom prst="rect">
            <a:avLst/>
          </a:prstGeom>
        </p:spPr>
      </p:pic>
      <p:sp>
        <p:nvSpPr>
          <p:cNvPr id="5" name="Text 1"/>
          <p:cNvSpPr txBox="1"/>
          <p:nvPr/>
        </p:nvSpPr>
        <p:spPr>
          <a:xfrm>
            <a:off x="548640" y="5440680"/>
            <a:ext cx="11064240" cy="548640"/>
          </a:xfrm>
          <a:prstGeom prst="rect">
            <a:avLst/>
          </a:prstGeom>
          <a:noFill/>
          <a:ln/>
        </p:spPr>
        <p:txBody>
          <a:bodyPr wrap="square" lIns="0" tIns="0" rIns="0" bIns="0" rtlCol="0" anchor="ctr"/>
          <a:lstStyle/>
          <a:p>
            <a:pPr indent="0" marL="0">
              <a:buNone/>
            </a:pPr>
            <a:r>
              <a:rPr lang="en-US" sz="1700" b="1" i="1" dirty="0">
                <a:solidFill>
                  <a:schemeClr val="tx2"/>
                </a:solidFill>
              </a:rPr>
              <a:t>Money isn’t banned or seized. It withers, because it stops buying anything anyone needs.</a:t>
            </a:r>
            <a:endParaRPr lang="en-US" sz="17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The floor is affordable during the transition</a:t>
            </a:r>
            <a:endParaRPr lang="en-US" sz="3200" dirty="0"/>
          </a:p>
        </p:txBody>
      </p:sp>
      <p:graphicFrame>
        <p:nvGraphicFramePr>
          <p:cNvPr id="4" name="revenue chart" descr=""/>
          <p:cNvGraphicFramePr/>
          <p:nvPr/>
        </p:nvGraphicFramePr>
        <p:xfrm>
          <a:off x="457200" y="1280160"/>
          <a:ext cx="5760720" cy="4114800"/>
        </p:xfrm>
        <a:graphic xmlns:a="http://schemas.openxmlformats.org/drawingml/2006/main">
          <a:graphicData uri="http://schemas.openxmlformats.org/drawingml/2006/chart">
            <c:chart xmlns:c="http://schemas.openxmlformats.org/drawingml/2006/chart" r:id="rId1"/>
          </a:graphicData>
        </a:graphic>
      </p:graphicFrame>
      <p:graphicFrame>
        <p:nvGraphicFramePr>
          <p:cNvPr id="5" name="cost chart" descr=""/>
          <p:cNvGraphicFramePr/>
          <p:nvPr/>
        </p:nvGraphicFramePr>
        <p:xfrm>
          <a:off x="6309360" y="1280160"/>
          <a:ext cx="5394960" cy="2926080"/>
        </p:xfrm>
        <a:graphic xmlns:a="http://schemas.openxmlformats.org/drawingml/2006/main">
          <a:graphicData uri="http://schemas.openxmlformats.org/drawingml/2006/chart">
            <c:chart xmlns:c="http://schemas.openxmlformats.org/drawingml/2006/chart" r:id="rId2"/>
          </a:graphicData>
        </a:graphic>
      </p:graphicFrame>
      <p:sp>
        <p:nvSpPr>
          <p:cNvPr id="6" name="subsidy stat"/>
          <p:cNvSpPr/>
          <p:nvPr/>
        </p:nvSpPr>
        <p:spPr>
          <a:xfrm>
            <a:off x="6400800" y="4343400"/>
            <a:ext cx="5212080" cy="1143000"/>
          </a:xfrm>
          <a:prstGeom prst="roundRect">
            <a:avLst>
              <a:gd name="adj" fmla="val 9600"/>
            </a:avLst>
          </a:prstGeom>
          <a:solidFill>
            <a:schemeClr val="bg2"/>
          </a:solidFill>
          <a:ln/>
        </p:spPr>
      </p:sp>
      <p:sp>
        <p:nvSpPr>
          <p:cNvPr id="7" name="Text 2"/>
          <p:cNvSpPr txBox="1"/>
          <p:nvPr/>
        </p:nvSpPr>
        <p:spPr>
          <a:xfrm>
            <a:off x="6583680" y="4407408"/>
            <a:ext cx="1463040" cy="1005840"/>
          </a:xfrm>
          <a:prstGeom prst="rect">
            <a:avLst/>
          </a:prstGeom>
          <a:noFill/>
          <a:ln/>
        </p:spPr>
        <p:txBody>
          <a:bodyPr wrap="square" lIns="0" tIns="0" rIns="0" bIns="0" rtlCol="0" anchor="ctr"/>
          <a:lstStyle/>
          <a:p>
            <a:pPr indent="0" marL="0">
              <a:buNone/>
            </a:pPr>
            <a:r>
              <a:rPr lang="en-US" sz="3600" b="1" dirty="0">
                <a:solidFill>
                  <a:schemeClr val="accent5"/>
                </a:solidFill>
                <a:latin typeface="Cambria" pitchFamily="34" charset="0"/>
                <a:ea typeface="Cambria" pitchFamily="34" charset="-122"/>
                <a:cs typeface="Cambria" pitchFamily="34" charset="-120"/>
              </a:rPr>
              <a:t>$7T</a:t>
            </a:r>
            <a:endParaRPr lang="en-US" sz="3600" dirty="0"/>
          </a:p>
        </p:txBody>
      </p:sp>
      <p:sp>
        <p:nvSpPr>
          <p:cNvPr id="8" name="Text 3"/>
          <p:cNvSpPr txBox="1"/>
          <p:nvPr/>
        </p:nvSpPr>
        <p:spPr>
          <a:xfrm>
            <a:off x="8138160" y="4407408"/>
            <a:ext cx="3337560" cy="1005840"/>
          </a:xfrm>
          <a:prstGeom prst="rect">
            <a:avLst/>
          </a:prstGeom>
          <a:noFill/>
          <a:ln/>
        </p:spPr>
        <p:txBody>
          <a:bodyPr wrap="square" lIns="0" tIns="0" rIns="0" bIns="0" rtlCol="0" anchor="ctr"/>
          <a:lstStyle/>
          <a:p>
            <a:pPr indent="0" marL="0">
              <a:buNone/>
            </a:pPr>
            <a:r>
              <a:rPr lang="en-US" sz="1400" dirty="0">
                <a:solidFill>
                  <a:schemeClr val="tx1"/>
                </a:solidFill>
              </a:rPr>
              <a:t>in fossil-fuel subsidies in 2022 (International Monetary Fund): more than the whole floor costs.</a:t>
            </a:r>
            <a:endParaRPr lang="en-US" sz="1400" dirty="0"/>
          </a:p>
        </p:txBody>
      </p:sp>
      <p:sp>
        <p:nvSpPr>
          <p:cNvPr id="9" name="Text 4"/>
          <p:cNvSpPr txBox="1"/>
          <p:nvPr/>
        </p:nvSpPr>
        <p:spPr>
          <a:xfrm>
            <a:off x="548640" y="5623560"/>
            <a:ext cx="11064240" cy="365760"/>
          </a:xfrm>
          <a:prstGeom prst="rect">
            <a:avLst/>
          </a:prstGeom>
          <a:noFill/>
          <a:ln/>
        </p:spPr>
        <p:txBody>
          <a:bodyPr wrap="square" lIns="0" tIns="0" rIns="0" bIns="0" rtlCol="0" anchor="ctr"/>
          <a:lstStyle/>
          <a:p>
            <a:pPr indent="0" marL="0">
              <a:buNone/>
            </a:pPr>
            <a:r>
              <a:rPr lang="en-US" sz="1200" dirty="0">
                <a:solidFill>
                  <a:srgbClr val="5D6B5A"/>
                </a:solidFill>
              </a:rPr>
              <a:t>Estimates by Claude from cited sources. Total revenue about $10–12T, roughly 9–10% of world output.</a:t>
            </a:r>
            <a:endParaRPr lang="en-US" sz="12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Measure thriving, not throughput</a:t>
            </a:r>
            <a:endParaRPr lang="en-US" sz="3200" dirty="0"/>
          </a:p>
        </p:txBody>
      </p:sp>
      <p:graphicFrame>
        <p:nvGraphicFramePr>
          <p:cNvPr id="17" name="meters table"/>
          <p:cNvGraphicFramePr>
            <a:graphicFrameLocks noGrp="1"/>
          </p:cNvGraphicFramePr>
          <p:nvPr>
            <p:extLst>
              <p:ext uri="{D42A27DB-BD31-4B8C-83A1-F6EECF244321}">
                <p14:modId xmlns:p14="http://schemas.microsoft.com/office/powerpoint/2010/main" val="1579011935"/>
              </p:ext>
            </p:extLst>
          </p:nvPr>
        </p:nvGraphicFramePr>
        <p:xfrm>
          <a:off x="548640" y="1371600"/>
          <a:ext cx="6309360" cy="914400"/>
        </p:xfrm>
        <a:graphic>
          <a:graphicData uri="http://schemas.openxmlformats.org/drawingml/2006/table">
            <a:tbl>
              <a:tblPr/>
              <a:tblGrid>
                <a:gridCol w="3017520"/>
                <a:gridCol w="1645920"/>
                <a:gridCol w="1645920"/>
              </a:tblGrid>
              <a:tr h="713232">
                <a:tc>
                  <a:txBody>
                    <a:bodyPr/>
                    <a:lstStyle/>
                    <a:p>
                      <a:pPr indent="0" marL="0">
                        <a:buNone/>
                      </a:pPr>
                      <a:r>
                        <a:rPr lang="en-US" sz="1400" b="1" dirty="0">
                          <a:solidFill>
                            <a:srgbClr val="FFFFFF"/>
                          </a:solidFill>
                        </a:rPr>
                        <a:t>The same event</a:t>
                      </a:r>
                      <a:endParaRPr lang="en-US" sz="14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solidFill>
                      <a:srgbClr val="23402C"/>
                    </a:solidFill>
                  </a:tcPr>
                </a:tc>
                <a:tc>
                  <a:txBody>
                    <a:bodyPr/>
                    <a:lstStyle/>
                    <a:p>
                      <a:pPr indent="0" marL="0">
                        <a:buNone/>
                      </a:pPr>
                      <a:r>
                        <a:rPr lang="en-US" sz="1400" b="1" dirty="0">
                          <a:solidFill>
                            <a:srgbClr val="FFFFFF"/>
                          </a:solidFill>
                        </a:rPr>
                        <a:t>Gross domestic product</a:t>
                      </a:r>
                      <a:endParaRPr lang="en-US" sz="14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solidFill>
                      <a:srgbClr val="23402C"/>
                    </a:solidFill>
                  </a:tcPr>
                </a:tc>
                <a:tc>
                  <a:txBody>
                    <a:bodyPr/>
                    <a:lstStyle/>
                    <a:p>
                      <a:pPr indent="0" marL="0">
                        <a:buNone/>
                      </a:pPr>
                      <a:r>
                        <a:rPr lang="en-US" sz="1400" b="1" dirty="0">
                          <a:solidFill>
                            <a:srgbClr val="FFFFFF"/>
                          </a:solidFill>
                        </a:rPr>
                        <a:t>Thriving metrics</a:t>
                      </a:r>
                      <a:endParaRPr lang="en-US" sz="14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solidFill>
                      <a:srgbClr val="23402C"/>
                    </a:solidFill>
                  </a:tcPr>
                </a:tc>
              </a:tr>
              <a:tr h="713232">
                <a:tc>
                  <a:txBody>
                    <a:bodyPr/>
                    <a:lstStyle/>
                    <a:p>
                      <a:pPr indent="0" marL="0">
                        <a:buNone/>
                      </a:pPr>
                      <a:r>
                        <a:rPr lang="en-US" sz="1600" dirty="0">
                          <a:solidFill>
                            <a:srgbClr val="1B2A20"/>
                          </a:solidFill>
                        </a:rPr>
                        <a:t>Forest cut down and sold</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b="1" dirty="0">
                          <a:solidFill>
                            <a:srgbClr val="5F8A4A"/>
                          </a:solidFill>
                        </a:rPr>
                        <a:t>rises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b="1" dirty="0">
                          <a:solidFill>
                            <a:srgbClr val="B23A2B"/>
                          </a:solidFill>
                        </a:rPr>
                        <a:t>falls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r>
              <a:tr h="713232">
                <a:tc>
                  <a:txBody>
                    <a:bodyPr/>
                    <a:lstStyle/>
                    <a:p>
                      <a:pPr indent="0" marL="0">
                        <a:buNone/>
                      </a:pPr>
                      <a:r>
                        <a:rPr lang="en-US" sz="1600" dirty="0">
                          <a:solidFill>
                            <a:srgbClr val="1B2A20"/>
                          </a:solidFill>
                        </a:rPr>
                        <a:t>Oil spill and its cleanup</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b="1" dirty="0">
                          <a:solidFill>
                            <a:srgbClr val="5F8A4A"/>
                          </a:solidFill>
                        </a:rPr>
                        <a:t>rises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b="1" dirty="0">
                          <a:solidFill>
                            <a:srgbClr val="B23A2B"/>
                          </a:solidFill>
                        </a:rPr>
                        <a:t>falls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r>
              <a:tr h="713232">
                <a:tc>
                  <a:txBody>
                    <a:bodyPr/>
                    <a:lstStyle/>
                    <a:p>
                      <a:pPr indent="0" marL="0">
                        <a:buNone/>
                      </a:pPr>
                      <a:r>
                        <a:rPr lang="en-US" sz="1600" dirty="0">
                          <a:solidFill>
                            <a:srgbClr val="1B2A20"/>
                          </a:solidFill>
                        </a:rPr>
                        <a:t>Fountains replaced by bottled water</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b="1" dirty="0">
                          <a:solidFill>
                            <a:srgbClr val="5F8A4A"/>
                          </a:solidFill>
                        </a:rPr>
                        <a:t>rises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b="1" dirty="0">
                          <a:solidFill>
                            <a:srgbClr val="B23A2B"/>
                          </a:solidFill>
                        </a:rPr>
                        <a:t>falls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r>
              <a:tr h="713232">
                <a:tc>
                  <a:txBody>
                    <a:bodyPr/>
                    <a:lstStyle/>
                    <a:p>
                      <a:pPr indent="0" marL="0">
                        <a:buNone/>
                      </a:pPr>
                      <a:r>
                        <a:rPr lang="en-US" sz="1600" dirty="0">
                          <a:solidFill>
                            <a:srgbClr val="1B2A20"/>
                          </a:solidFill>
                        </a:rPr>
                        <a:t>Parent caring for a sick child</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b="1" dirty="0">
                          <a:solidFill>
                            <a:srgbClr val="6B7568"/>
                          </a:solidFill>
                        </a:rPr>
                        <a:t>no change</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b="1" dirty="0">
                          <a:solidFill>
                            <a:srgbClr val="5F8A4A"/>
                          </a:solidFill>
                        </a:rPr>
                        <a:t>rises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r>
              <a:tr h="713232">
                <a:tc>
                  <a:txBody>
                    <a:bodyPr/>
                    <a:lstStyle/>
                    <a:p>
                      <a:pPr indent="0" marL="0">
                        <a:buNone/>
                      </a:pPr>
                      <a:r>
                        <a:rPr lang="en-US" sz="1600" dirty="0">
                          <a:solidFill>
                            <a:srgbClr val="1B2A20"/>
                          </a:solidFill>
                        </a:rPr>
                        <a:t>Disease prevented, not treated</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b="1" dirty="0">
                          <a:solidFill>
                            <a:srgbClr val="B23A2B"/>
                          </a:solidFill>
                        </a:rPr>
                        <a:t>falls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b="1" dirty="0">
                          <a:solidFill>
                            <a:srgbClr val="5F8A4A"/>
                          </a:solidFill>
                        </a:rPr>
                        <a:t>rises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r>
            </a:tbl>
          </a:graphicData>
        </a:graphic>
      </p:graphicFrame>
      <p:sp>
        <p:nvSpPr>
          <p:cNvPr id="5" name="card Contributory Progression Value"/>
          <p:cNvSpPr/>
          <p:nvPr/>
        </p:nvSpPr>
        <p:spPr>
          <a:xfrm>
            <a:off x="7132320" y="1371600"/>
            <a:ext cx="4507992" cy="4663440"/>
          </a:xfrm>
          <a:prstGeom prst="roundRect">
            <a:avLst>
              <a:gd name="adj" fmla="val 2434"/>
            </a:avLst>
          </a:prstGeom>
          <a:solidFill>
            <a:schemeClr val="bg2"/>
          </a:solidFill>
          <a:ln/>
        </p:spPr>
      </p:sp>
      <p:sp>
        <p:nvSpPr>
          <p:cNvPr id="6" name="Text 2"/>
          <p:cNvSpPr txBox="1"/>
          <p:nvPr/>
        </p:nvSpPr>
        <p:spPr>
          <a:xfrm>
            <a:off x="7360920" y="1554480"/>
            <a:ext cx="4050792"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Contributory Progression Value</a:t>
            </a:r>
            <a:endParaRPr lang="en-US" sz="2100" dirty="0"/>
          </a:p>
        </p:txBody>
      </p:sp>
      <p:sp>
        <p:nvSpPr>
          <p:cNvPr id="7" name="Text 3"/>
          <p:cNvSpPr txBox="1"/>
          <p:nvPr/>
        </p:nvSpPr>
        <p:spPr>
          <a:xfrm>
            <a:off x="7360920" y="2148840"/>
            <a:ext cx="4050792" cy="374904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Generative value: art, music, beneficial technology, humanitarian progress</a:t>
            </a:r>
            <a:endParaRPr lang="en-US" sz="1800" dirty="0"/>
          </a:p>
          <a:p>
            <a:pPr marL="342900" indent="-342900">
              <a:spcAft>
                <a:spcPts val="1000"/>
              </a:spcAft>
              <a:buSzPct val="100000"/>
              <a:buChar char="•"/>
            </a:pPr>
            <a:r>
              <a:rPr lang="en-US" sz="1800" dirty="0">
                <a:solidFill>
                  <a:schemeClr val="tx1"/>
                </a:solidFill>
              </a:rPr>
              <a:t>Harm prevented: cleaner processes, safer substitutes, repair</a:t>
            </a:r>
            <a:endParaRPr lang="en-US" sz="1800" dirty="0"/>
          </a:p>
          <a:p>
            <a:pPr marL="342900" indent="-342900">
              <a:spcAft>
                <a:spcPts val="1000"/>
              </a:spcAft>
              <a:buSzPct val="100000"/>
              <a:buChar char="•"/>
            </a:pPr>
            <a:r>
              <a:rPr lang="en-US" sz="1800" dirty="0">
                <a:solidFill>
                  <a:schemeClr val="tx1"/>
                </a:solidFill>
              </a:rPr>
              <a:t>Net contribution to others’ thriving</a:t>
            </a:r>
            <a:endParaRPr lang="en-US" sz="1800" dirty="0"/>
          </a:p>
          <a:p>
            <a:pPr marL="342900" indent="-342900">
              <a:spcAft>
                <a:spcPts val="1000"/>
              </a:spcAft>
              <a:buSzPct val="100000"/>
              <a:buChar char="•"/>
            </a:pPr>
            <a:r>
              <a:rPr lang="en-US" sz="1800" dirty="0">
                <a:solidFill>
                  <a:schemeClr val="tx1"/>
                </a:solidFill>
              </a:rPr>
              <a:t>Minus extraction and harm passed on</a:t>
            </a:r>
            <a:endParaRPr lang="en-US" sz="1800" dirty="0"/>
          </a:p>
          <a:p>
            <a:pPr marL="342900" indent="-342900">
              <a:spcAft>
                <a:spcPts val="1000"/>
              </a:spcAft>
              <a:buSzPct val="100000"/>
              <a:buChar char="•"/>
            </a:pPr>
            <a:r>
              <a:rPr lang="en-US" sz="1800" dirty="0">
                <a:solidFill>
                  <a:schemeClr val="tx1"/>
                </a:solidFill>
              </a:rPr>
              <a:t>Works recognized; people never scored</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ph idx="100" type="title" hasCustomPrompt="1"/>
          </p:nvPr>
        </p:nvSpPr>
        <p:spPr>
          <a:xfrm>
            <a:off x="731520" y="2377440"/>
            <a:ext cx="8686800" cy="1188720"/>
          </a:xfrm>
          <a:prstGeom prst="rect">
            <a:avLst/>
          </a:prstGeom>
          <a:noFill/>
          <a:ln/>
        </p:spPr>
        <p:txBody>
          <a:bodyPr wrap="square" lIns="0" tIns="0" rIns="0" bIns="0" rtlCol="0" anchor="ctr"/>
          <a:lstStyle/>
          <a:p>
            <a:pPr indent="0" marL="0">
              <a:buNone/>
            </a:pPr>
            <a:r>
              <a:rPr lang="en-US" sz="4000" b="1" dirty="0">
                <a:solidFill>
                  <a:schemeClr val="bg1"/>
                </a:solidFill>
              </a:rPr>
              <a:t>Institutions</a:t>
            </a:r>
            <a:endParaRPr lang="en-US" sz="4000" dirty="0"/>
          </a:p>
        </p:txBody>
      </p:sp>
      <p:sp>
        <p:nvSpPr>
          <p:cNvPr id="3" name="Text 0"/>
          <p:cNvSpPr/>
          <p:nvPr>
            <p:ph idx="101" type="body" hasCustomPrompt="1"/>
          </p:nvPr>
        </p:nvSpPr>
        <p:spPr>
          <a:xfrm>
            <a:off x="731520" y="3611880"/>
            <a:ext cx="8686800" cy="914400"/>
          </a:xfrm>
          <a:prstGeom prst="rect">
            <a:avLst/>
          </a:prstGeom>
          <a:noFill/>
          <a:ln/>
        </p:spPr>
        <p:txBody>
          <a:bodyPr wrap="square" lIns="0" tIns="0" rIns="0" bIns="0" rtlCol="0" anchor="t"/>
          <a:lstStyle/>
          <a:p>
            <a:pPr indent="0" marL="0">
              <a:buNone/>
            </a:pPr>
            <a:r>
              <a:rPr lang="en-US" sz="1800" dirty="0">
                <a:solidFill>
                  <a:schemeClr val="bg2"/>
                </a:solidFill>
              </a:rPr>
              <a:t>Five levels, three chambers, and safeguards against capture</a:t>
            </a:r>
            <a:endParaRPr lang="en-US" sz="1800" dirty="0"/>
          </a:p>
        </p:txBody>
      </p:sp>
      <p:sp>
        <p:nvSpPr>
          <p:cNvPr id="4" name="sun motif"/>
          <p:cNvSpPr/>
          <p:nvPr/>
        </p:nvSpPr>
        <p:spPr>
          <a:xfrm>
            <a:off x="9692640" y="1463040"/>
            <a:ext cx="3291840" cy="3291840"/>
          </a:xfrm>
          <a:prstGeom prst="ellipse">
            <a:avLst/>
          </a:prstGeom>
          <a:solidFill>
            <a:schemeClr val="accent2"/>
          </a:solidFill>
          <a:ln/>
        </p:spPr>
      </p:sp>
      <p:sp>
        <p:nvSpPr>
          <p:cNvPr id="5" name="leaf motif"/>
          <p:cNvSpPr/>
          <p:nvPr/>
        </p:nvSpPr>
        <p:spPr>
          <a:xfrm>
            <a:off x="10332720" y="4480560"/>
            <a:ext cx="1280160" cy="1280160"/>
          </a:xfrm>
          <a:prstGeom prst="ellipse">
            <a:avLst/>
          </a:prstGeom>
          <a:solidFill>
            <a:schemeClr val="accent1"/>
          </a:solidFill>
          <a:ln/>
        </p:spPr>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C9D6C4"/>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Five levels; the planet holds the least</a:t>
            </a:r>
            <a:endParaRPr lang="en-US" sz="3200" dirty="0"/>
          </a:p>
        </p:txBody>
      </p:sp>
      <p:pic>
        <p:nvPicPr>
          <p:cNvPr id="4" name="Five nested levels" descr="Five nested levels">    </p:cNvPr>
          <p:cNvPicPr>
            <a:picLocks noChangeAspect="1"/>
          </p:cNvPicPr>
          <p:nvPr/>
        </p:nvPicPr>
        <p:blipFill>
          <a:blip r:embed="rId1"/>
          <a:stretch>
            <a:fillRect/>
          </a:stretch>
        </p:blipFill>
        <p:spPr>
          <a:xfrm>
            <a:off x="1341487" y="1280160"/>
            <a:ext cx="9478546" cy="4846320"/>
          </a:xfrm>
          <a:prstGeom prst="rect">
            <a:avLst/>
          </a:prstGeom>
        </p:spPr>
      </p:pic>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How power flows</a:t>
            </a:r>
            <a:endParaRPr lang="en-US" sz="3200" dirty="0"/>
          </a:p>
        </p:txBody>
      </p:sp>
      <p:pic>
        <p:nvPicPr>
          <p:cNvPr id="4" name="Flow of power" descr="Flow of power">    </p:cNvPr>
          <p:cNvPicPr>
            <a:picLocks noChangeAspect="1"/>
          </p:cNvPicPr>
          <p:nvPr/>
        </p:nvPicPr>
        <p:blipFill>
          <a:blip r:embed="rId1"/>
          <a:stretch>
            <a:fillRect/>
          </a:stretch>
        </p:blipFill>
        <p:spPr>
          <a:xfrm>
            <a:off x="627150" y="1234440"/>
            <a:ext cx="7341061" cy="4983480"/>
          </a:xfrm>
          <a:prstGeom prst="rect">
            <a:avLst/>
          </a:prstGeom>
        </p:spPr>
      </p:pic>
      <p:sp>
        <p:nvSpPr>
          <p:cNvPr id="5" name="card Checks"/>
          <p:cNvSpPr/>
          <p:nvPr/>
        </p:nvSpPr>
        <p:spPr>
          <a:xfrm>
            <a:off x="8366760" y="1371600"/>
            <a:ext cx="3291840" cy="4663440"/>
          </a:xfrm>
          <a:prstGeom prst="roundRect">
            <a:avLst>
              <a:gd name="adj" fmla="val 3333"/>
            </a:avLst>
          </a:prstGeom>
          <a:solidFill>
            <a:schemeClr val="bg2"/>
          </a:solidFill>
          <a:ln/>
        </p:spPr>
      </p:sp>
      <p:sp>
        <p:nvSpPr>
          <p:cNvPr id="6" name="Text 2"/>
          <p:cNvSpPr txBox="1"/>
          <p:nvPr/>
        </p:nvSpPr>
        <p:spPr>
          <a:xfrm>
            <a:off x="8595360" y="1554480"/>
            <a:ext cx="2834640"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Checks</a:t>
            </a:r>
            <a:endParaRPr lang="en-US" sz="2100" dirty="0"/>
          </a:p>
        </p:txBody>
      </p:sp>
      <p:sp>
        <p:nvSpPr>
          <p:cNvPr id="7" name="Text 3"/>
          <p:cNvSpPr txBox="1"/>
          <p:nvPr/>
        </p:nvSpPr>
        <p:spPr>
          <a:xfrm>
            <a:off x="8595360" y="2148840"/>
            <a:ext cx="2834640" cy="3749040"/>
          </a:xfrm>
          <a:prstGeom prst="rect">
            <a:avLst/>
          </a:prstGeom>
          <a:noFill/>
          <a:ln/>
        </p:spPr>
        <p:txBody>
          <a:bodyPr wrap="square" lIns="0" tIns="0" rIns="0" bIns="0" rtlCol="0" anchor="t"/>
          <a:lstStyle/>
          <a:p>
            <a:pPr marL="342900" indent="-342900">
              <a:spcAft>
                <a:spcPts val="1000"/>
              </a:spcAft>
              <a:buSzPct val="100000"/>
              <a:buChar char="•"/>
            </a:pPr>
            <a:r>
              <a:rPr lang="en-US" sz="1600" dirty="0">
                <a:solidFill>
                  <a:schemeClr val="tx1"/>
                </a:solidFill>
              </a:rPr>
              <a:t>Lottery house, elected house, Steward Chamber</a:t>
            </a:r>
            <a:endParaRPr lang="en-US" sz="1600" dirty="0"/>
          </a:p>
          <a:p>
            <a:pPr marL="342900" indent="-342900">
              <a:spcAft>
                <a:spcPts val="1000"/>
              </a:spcAft>
              <a:buSzPct val="100000"/>
              <a:buChar char="•"/>
            </a:pPr>
            <a:r>
              <a:rPr lang="en-US" sz="1600" dirty="0">
                <a:solidFill>
                  <a:schemeClr val="tx1"/>
                </a:solidFill>
              </a:rPr>
              <a:t>Measurement certifies but never decides</a:t>
            </a:r>
            <a:endParaRPr lang="en-US" sz="1600" dirty="0"/>
          </a:p>
          <a:p>
            <a:pPr marL="342900" indent="-342900">
              <a:spcAft>
                <a:spcPts val="1000"/>
              </a:spcAft>
              <a:buSzPct val="100000"/>
              <a:buChar char="•"/>
            </a:pPr>
            <a:r>
              <a:rPr lang="en-US" sz="1600" dirty="0">
                <a:solidFill>
                  <a:schemeClr val="tx1"/>
                </a:solidFill>
              </a:rPr>
              <a:t>Courts enforce; companies sit beneath</a:t>
            </a:r>
            <a:endParaRPr lang="en-US" sz="1600" dirty="0"/>
          </a:p>
          <a:p>
            <a:pPr marL="342900" indent="-342900">
              <a:spcAft>
                <a:spcPts val="1000"/>
              </a:spcAft>
              <a:buSzPct val="100000"/>
              <a:buChar char="•"/>
            </a:pPr>
            <a:r>
              <a:rPr lang="en-US" sz="1600" dirty="0">
                <a:solidFill>
                  <a:schemeClr val="tx1"/>
                </a:solidFill>
              </a:rPr>
              <a:t>Commons rents return to everyone</a:t>
            </a:r>
            <a:endParaRPr lang="en-US" sz="16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One-third of ranch land becomes pollinator farms</a:t>
            </a:r>
            <a:endParaRPr lang="en-US" sz="3200" dirty="0"/>
          </a:p>
        </p:txBody>
      </p:sp>
      <p:sp>
        <p:nvSpPr>
          <p:cNvPr id="4" name="Text 1"/>
          <p:cNvSpPr txBox="1"/>
          <p:nvPr/>
        </p:nvSpPr>
        <p:spPr>
          <a:xfrm>
            <a:off x="548640" y="1371600"/>
            <a:ext cx="2011680" cy="1097280"/>
          </a:xfrm>
          <a:prstGeom prst="rect">
            <a:avLst/>
          </a:prstGeom>
          <a:noFill/>
          <a:ln/>
        </p:spPr>
        <p:txBody>
          <a:bodyPr wrap="square" lIns="0" tIns="0" rIns="0" bIns="0" rtlCol="0" anchor="ctr"/>
          <a:lstStyle/>
          <a:p>
            <a:pPr indent="0" marL="0">
              <a:buNone/>
            </a:pPr>
            <a:r>
              <a:rPr lang="en-US" sz="4800" b="1" dirty="0">
                <a:solidFill>
                  <a:schemeClr val="accent2"/>
                </a:solidFill>
                <a:latin typeface="Cambria" pitchFamily="34" charset="0"/>
                <a:ea typeface="Cambria" pitchFamily="34" charset="-122"/>
                <a:cs typeface="Cambria" pitchFamily="34" charset="-120"/>
              </a:rPr>
              <a:t>1/3</a:t>
            </a:r>
            <a:endParaRPr lang="en-US" sz="4800" dirty="0"/>
          </a:p>
        </p:txBody>
      </p:sp>
      <p:sp>
        <p:nvSpPr>
          <p:cNvPr id="5" name="Text 2"/>
          <p:cNvSpPr txBox="1"/>
          <p:nvPr/>
        </p:nvSpPr>
        <p:spPr>
          <a:xfrm>
            <a:off x="2651760" y="1371600"/>
            <a:ext cx="3108960" cy="1097280"/>
          </a:xfrm>
          <a:prstGeom prst="rect">
            <a:avLst/>
          </a:prstGeom>
          <a:noFill/>
          <a:ln/>
        </p:spPr>
        <p:txBody>
          <a:bodyPr wrap="square" lIns="0" tIns="0" rIns="0" bIns="0" rtlCol="0" anchor="ctr"/>
          <a:lstStyle/>
          <a:p>
            <a:pPr indent="0" marL="0">
              <a:buNone/>
            </a:pPr>
            <a:r>
              <a:rPr lang="en-US" sz="1600" dirty="0">
                <a:solidFill>
                  <a:schemeClr val="tx1"/>
                </a:solidFill>
              </a:rPr>
              <a:t>of ranch land converted over 15 years</a:t>
            </a:r>
            <a:endParaRPr lang="en-US" sz="1600" dirty="0"/>
          </a:p>
        </p:txBody>
      </p:sp>
      <p:sp>
        <p:nvSpPr>
          <p:cNvPr id="6" name="Text 3"/>
          <p:cNvSpPr txBox="1"/>
          <p:nvPr/>
        </p:nvSpPr>
        <p:spPr>
          <a:xfrm>
            <a:off x="548640" y="2926080"/>
            <a:ext cx="2011680" cy="1097280"/>
          </a:xfrm>
          <a:prstGeom prst="rect">
            <a:avLst/>
          </a:prstGeom>
          <a:noFill/>
          <a:ln/>
        </p:spPr>
        <p:txBody>
          <a:bodyPr wrap="square" lIns="0" tIns="0" rIns="0" bIns="0" rtlCol="0" anchor="ctr"/>
          <a:lstStyle/>
          <a:p>
            <a:pPr indent="0" marL="0">
              <a:buNone/>
            </a:pPr>
            <a:r>
              <a:rPr lang="en-US" sz="4800" b="1" dirty="0">
                <a:solidFill>
                  <a:schemeClr val="accent1"/>
                </a:solidFill>
                <a:latin typeface="Cambria" pitchFamily="34" charset="0"/>
                <a:ea typeface="Cambria" pitchFamily="34" charset="-122"/>
                <a:cs typeface="Cambria" pitchFamily="34" charset="-120"/>
              </a:rPr>
              <a:t>77%</a:t>
            </a:r>
            <a:endParaRPr lang="en-US" sz="4800" dirty="0"/>
          </a:p>
        </p:txBody>
      </p:sp>
      <p:sp>
        <p:nvSpPr>
          <p:cNvPr id="7" name="Text 4"/>
          <p:cNvSpPr txBox="1"/>
          <p:nvPr/>
        </p:nvSpPr>
        <p:spPr>
          <a:xfrm>
            <a:off x="2651760" y="2926080"/>
            <a:ext cx="3108960" cy="1097280"/>
          </a:xfrm>
          <a:prstGeom prst="rect">
            <a:avLst/>
          </a:prstGeom>
          <a:noFill/>
          <a:ln/>
        </p:spPr>
        <p:txBody>
          <a:bodyPr wrap="square" lIns="0" tIns="0" rIns="0" bIns="0" rtlCol="0" anchor="ctr"/>
          <a:lstStyle/>
          <a:p>
            <a:pPr indent="0" marL="0">
              <a:buNone/>
            </a:pPr>
            <a:r>
              <a:rPr lang="en-US" sz="1600" dirty="0">
                <a:solidFill>
                  <a:schemeClr val="tx1"/>
                </a:solidFill>
              </a:rPr>
              <a:t>of farmland used by livestock, for 18% of calories</a:t>
            </a:r>
            <a:endParaRPr lang="en-US" sz="1600" dirty="0"/>
          </a:p>
        </p:txBody>
      </p:sp>
      <p:sp>
        <p:nvSpPr>
          <p:cNvPr id="8" name="Text 5"/>
          <p:cNvSpPr txBox="1"/>
          <p:nvPr/>
        </p:nvSpPr>
        <p:spPr>
          <a:xfrm>
            <a:off x="548640" y="4480560"/>
            <a:ext cx="2011680" cy="1097280"/>
          </a:xfrm>
          <a:prstGeom prst="rect">
            <a:avLst/>
          </a:prstGeom>
          <a:noFill/>
          <a:ln/>
        </p:spPr>
        <p:txBody>
          <a:bodyPr wrap="square" lIns="0" tIns="0" rIns="0" bIns="0" rtlCol="0" anchor="ctr"/>
          <a:lstStyle/>
          <a:p>
            <a:pPr indent="0" marL="0">
              <a:buNone/>
            </a:pPr>
            <a:r>
              <a:rPr lang="en-US" sz="4800" b="1" dirty="0">
                <a:solidFill>
                  <a:schemeClr val="accent1"/>
                </a:solidFill>
                <a:latin typeface="Cambria" pitchFamily="34" charset="0"/>
                <a:ea typeface="Cambria" pitchFamily="34" charset="-122"/>
                <a:cs typeface="Cambria" pitchFamily="34" charset="-120"/>
              </a:rPr>
              <a:t>3/4</a:t>
            </a:r>
            <a:endParaRPr lang="en-US" sz="4800" dirty="0"/>
          </a:p>
        </p:txBody>
      </p:sp>
      <p:sp>
        <p:nvSpPr>
          <p:cNvPr id="9" name="Text 6"/>
          <p:cNvSpPr txBox="1"/>
          <p:nvPr/>
        </p:nvSpPr>
        <p:spPr>
          <a:xfrm>
            <a:off x="2651760" y="4480560"/>
            <a:ext cx="3108960" cy="1097280"/>
          </a:xfrm>
          <a:prstGeom prst="rect">
            <a:avLst/>
          </a:prstGeom>
          <a:noFill/>
          <a:ln/>
        </p:spPr>
        <p:txBody>
          <a:bodyPr wrap="square" lIns="0" tIns="0" rIns="0" bIns="0" rtlCol="0" anchor="ctr"/>
          <a:lstStyle/>
          <a:p>
            <a:pPr indent="0" marL="0">
              <a:buNone/>
            </a:pPr>
            <a:r>
              <a:rPr lang="en-US" sz="1600" dirty="0">
                <a:solidFill>
                  <a:schemeClr val="tx1"/>
                </a:solidFill>
              </a:rPr>
              <a:t>of leading food crop types benefit from pollinators</a:t>
            </a:r>
            <a:endParaRPr lang="en-US" sz="1600" dirty="0"/>
          </a:p>
        </p:txBody>
      </p:sp>
      <p:sp>
        <p:nvSpPr>
          <p:cNvPr id="10" name="card Wetter land"/>
          <p:cNvSpPr/>
          <p:nvPr/>
        </p:nvSpPr>
        <p:spPr>
          <a:xfrm>
            <a:off x="6126480" y="1371600"/>
            <a:ext cx="2651760" cy="2240280"/>
          </a:xfrm>
          <a:prstGeom prst="roundRect">
            <a:avLst>
              <a:gd name="adj" fmla="val 4898"/>
            </a:avLst>
          </a:prstGeom>
          <a:solidFill>
            <a:schemeClr val="bg2"/>
          </a:solidFill>
          <a:ln/>
        </p:spPr>
      </p:sp>
      <p:sp>
        <p:nvSpPr>
          <p:cNvPr id="11" name="Text 8"/>
          <p:cNvSpPr txBox="1"/>
          <p:nvPr/>
        </p:nvSpPr>
        <p:spPr>
          <a:xfrm>
            <a:off x="6355080" y="1554480"/>
            <a:ext cx="2194560" cy="411480"/>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Wetter land</a:t>
            </a:r>
            <a:endParaRPr lang="en-US" sz="1700" dirty="0"/>
          </a:p>
        </p:txBody>
      </p:sp>
      <p:sp>
        <p:nvSpPr>
          <p:cNvPr id="12" name="Text 9"/>
          <p:cNvSpPr txBox="1"/>
          <p:nvPr/>
        </p:nvSpPr>
        <p:spPr>
          <a:xfrm>
            <a:off x="6355080" y="2148840"/>
            <a:ext cx="2194560" cy="1325880"/>
          </a:xfrm>
          <a:prstGeom prst="rect">
            <a:avLst/>
          </a:prstGeom>
          <a:noFill/>
          <a:ln/>
        </p:spPr>
        <p:txBody>
          <a:bodyPr wrap="square" lIns="0" tIns="0" rIns="0" bIns="0" rtlCol="0" anchor="t"/>
          <a:lstStyle/>
          <a:p>
            <a:pPr indent="0" marL="0">
              <a:buNone/>
            </a:pPr>
            <a:r>
              <a:rPr lang="en-US" sz="1500" dirty="0">
                <a:solidFill>
                  <a:schemeClr val="tx1"/>
                </a:solidFill>
              </a:rPr>
              <a:t>Pollinator garden farms, food forests, orchards</a:t>
            </a:r>
            <a:endParaRPr lang="en-US" sz="1500" dirty="0"/>
          </a:p>
        </p:txBody>
      </p:sp>
      <p:sp>
        <p:nvSpPr>
          <p:cNvPr id="13" name="card Dry land"/>
          <p:cNvSpPr/>
          <p:nvPr/>
        </p:nvSpPr>
        <p:spPr>
          <a:xfrm>
            <a:off x="8988552" y="1371600"/>
            <a:ext cx="2651760" cy="2240280"/>
          </a:xfrm>
          <a:prstGeom prst="roundRect">
            <a:avLst>
              <a:gd name="adj" fmla="val 4898"/>
            </a:avLst>
          </a:prstGeom>
          <a:solidFill>
            <a:schemeClr val="bg2"/>
          </a:solidFill>
          <a:ln/>
        </p:spPr>
      </p:sp>
      <p:sp>
        <p:nvSpPr>
          <p:cNvPr id="14" name="Text 11"/>
          <p:cNvSpPr txBox="1"/>
          <p:nvPr/>
        </p:nvSpPr>
        <p:spPr>
          <a:xfrm>
            <a:off x="9217152" y="1554480"/>
            <a:ext cx="2194560" cy="411480"/>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Dry land</a:t>
            </a:r>
            <a:endParaRPr lang="en-US" sz="1700" dirty="0"/>
          </a:p>
        </p:txBody>
      </p:sp>
      <p:sp>
        <p:nvSpPr>
          <p:cNvPr id="15" name="Text 12"/>
          <p:cNvSpPr txBox="1"/>
          <p:nvPr/>
        </p:nvSpPr>
        <p:spPr>
          <a:xfrm>
            <a:off x="9217152" y="2148840"/>
            <a:ext cx="2194560" cy="1325880"/>
          </a:xfrm>
          <a:prstGeom prst="rect">
            <a:avLst/>
          </a:prstGeom>
          <a:noFill/>
          <a:ln/>
        </p:spPr>
        <p:txBody>
          <a:bodyPr wrap="square" lIns="0" tIns="0" rIns="0" bIns="0" rtlCol="0" anchor="t"/>
          <a:lstStyle/>
          <a:p>
            <a:pPr indent="0" marL="0">
              <a:buNone/>
            </a:pPr>
            <a:r>
              <a:rPr lang="en-US" sz="1500" dirty="0">
                <a:solidFill>
                  <a:schemeClr val="tx1"/>
                </a:solidFill>
              </a:rPr>
              <a:t>Native rewilding, not gardens, to save aquifers</a:t>
            </a:r>
            <a:endParaRPr lang="en-US" sz="1500" dirty="0"/>
          </a:p>
        </p:txBody>
      </p:sp>
      <p:sp>
        <p:nvSpPr>
          <p:cNvPr id="16" name="card Sunny sites"/>
          <p:cNvSpPr/>
          <p:nvPr/>
        </p:nvSpPr>
        <p:spPr>
          <a:xfrm>
            <a:off x="6126480" y="3822192"/>
            <a:ext cx="2651760" cy="2240280"/>
          </a:xfrm>
          <a:prstGeom prst="roundRect">
            <a:avLst>
              <a:gd name="adj" fmla="val 4898"/>
            </a:avLst>
          </a:prstGeom>
          <a:solidFill>
            <a:schemeClr val="bg2"/>
          </a:solidFill>
          <a:ln/>
        </p:spPr>
      </p:sp>
      <p:sp>
        <p:nvSpPr>
          <p:cNvPr id="17" name="Text 14"/>
          <p:cNvSpPr txBox="1"/>
          <p:nvPr/>
        </p:nvSpPr>
        <p:spPr>
          <a:xfrm>
            <a:off x="6355080" y="4005072"/>
            <a:ext cx="2194560" cy="411480"/>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Sunny sites</a:t>
            </a:r>
            <a:endParaRPr lang="en-US" sz="1700" dirty="0"/>
          </a:p>
        </p:txBody>
      </p:sp>
      <p:sp>
        <p:nvSpPr>
          <p:cNvPr id="18" name="Text 15"/>
          <p:cNvSpPr txBox="1"/>
          <p:nvPr/>
        </p:nvSpPr>
        <p:spPr>
          <a:xfrm>
            <a:off x="6355080" y="4599432"/>
            <a:ext cx="2194560" cy="1325880"/>
          </a:xfrm>
          <a:prstGeom prst="rect">
            <a:avLst/>
          </a:prstGeom>
          <a:noFill/>
          <a:ln/>
        </p:spPr>
        <p:txBody>
          <a:bodyPr wrap="square" lIns="0" tIns="0" rIns="0" bIns="0" rtlCol="0" anchor="t"/>
          <a:lstStyle/>
          <a:p>
            <a:pPr indent="0" marL="0">
              <a:buNone/>
            </a:pPr>
            <a:r>
              <a:rPr lang="en-US" sz="1500" dirty="0">
                <a:solidFill>
                  <a:schemeClr val="tx1"/>
                </a:solidFill>
              </a:rPr>
              <a:t>Solar panels raised over meadows and crops</a:t>
            </a:r>
            <a:endParaRPr lang="en-US" sz="1500" dirty="0"/>
          </a:p>
        </p:txBody>
      </p:sp>
      <p:sp>
        <p:nvSpPr>
          <p:cNvPr id="19" name="card Old barns"/>
          <p:cNvSpPr/>
          <p:nvPr/>
        </p:nvSpPr>
        <p:spPr>
          <a:xfrm>
            <a:off x="8988552" y="3822192"/>
            <a:ext cx="2651760" cy="2240280"/>
          </a:xfrm>
          <a:prstGeom prst="roundRect">
            <a:avLst>
              <a:gd name="adj" fmla="val 4898"/>
            </a:avLst>
          </a:prstGeom>
          <a:solidFill>
            <a:schemeClr val="bg2"/>
          </a:solidFill>
          <a:ln/>
        </p:spPr>
      </p:sp>
      <p:sp>
        <p:nvSpPr>
          <p:cNvPr id="20" name="Text 17"/>
          <p:cNvSpPr txBox="1"/>
          <p:nvPr/>
        </p:nvSpPr>
        <p:spPr>
          <a:xfrm>
            <a:off x="9217152" y="4005072"/>
            <a:ext cx="2194560" cy="411480"/>
          </a:xfrm>
          <a:prstGeom prst="rect">
            <a:avLst/>
          </a:prstGeom>
          <a:noFill/>
          <a:ln/>
        </p:spPr>
        <p:txBody>
          <a:bodyPr wrap="square" lIns="0" tIns="0" rIns="0" bIns="0" rtlCol="0" anchor="ctr"/>
          <a:lstStyle/>
          <a:p>
            <a:pPr indent="0" marL="0">
              <a:buNone/>
            </a:pPr>
            <a:r>
              <a:rPr lang="en-US" sz="1700" b="1" dirty="0">
                <a:solidFill>
                  <a:schemeClr val="tx2"/>
                </a:solidFill>
                <a:latin typeface="Cambria" pitchFamily="34" charset="0"/>
                <a:ea typeface="Cambria" pitchFamily="34" charset="-122"/>
                <a:cs typeface="Cambria" pitchFamily="34" charset="-120"/>
              </a:rPr>
              <a:t>Old barns</a:t>
            </a:r>
            <a:endParaRPr lang="en-US" sz="1700" dirty="0"/>
          </a:p>
        </p:txBody>
      </p:sp>
      <p:sp>
        <p:nvSpPr>
          <p:cNvPr id="21" name="Text 18"/>
          <p:cNvSpPr txBox="1"/>
          <p:nvPr/>
        </p:nvSpPr>
        <p:spPr>
          <a:xfrm>
            <a:off x="9217152" y="4599432"/>
            <a:ext cx="2194560" cy="1325880"/>
          </a:xfrm>
          <a:prstGeom prst="rect">
            <a:avLst/>
          </a:prstGeom>
          <a:noFill/>
          <a:ln/>
        </p:spPr>
        <p:txBody>
          <a:bodyPr wrap="square" lIns="0" tIns="0" rIns="0" bIns="0" rtlCol="0" anchor="t"/>
          <a:lstStyle/>
          <a:p>
            <a:pPr indent="0" marL="0">
              <a:buNone/>
            </a:pPr>
            <a:r>
              <a:rPr lang="en-US" sz="1500" dirty="0">
                <a:solidFill>
                  <a:schemeClr val="tx1"/>
                </a:solidFill>
              </a:rPr>
              <a:t>Solar-warmed cricket rooms under humane standards</a:t>
            </a:r>
            <a:endParaRPr lang="en-US" sz="15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Fortified against capture</a:t>
            </a:r>
            <a:endParaRPr lang="en-US" sz="3200" dirty="0"/>
          </a:p>
        </p:txBody>
      </p:sp>
      <p:graphicFrame>
        <p:nvGraphicFramePr>
          <p:cNvPr id="22" name="tripwire table"/>
          <p:cNvGraphicFramePr>
            <a:graphicFrameLocks noGrp="1"/>
          </p:cNvGraphicFramePr>
          <p:nvPr>
            <p:extLst>
              <p:ext uri="{D42A27DB-BD31-4B8C-83A1-F6EECF244321}">
                <p14:modId xmlns:p14="http://schemas.microsoft.com/office/powerpoint/2010/main" val="1579011935"/>
              </p:ext>
            </p:extLst>
          </p:nvPr>
        </p:nvGraphicFramePr>
        <p:xfrm>
          <a:off x="548640" y="1371600"/>
          <a:ext cx="11064240" cy="914400"/>
        </p:xfrm>
        <a:graphic>
          <a:graphicData uri="http://schemas.openxmlformats.org/drawingml/2006/table">
            <a:tbl>
              <a:tblPr/>
              <a:tblGrid>
                <a:gridCol w="2743200"/>
                <a:gridCol w="4023360"/>
                <a:gridCol w="4297680"/>
              </a:tblGrid>
              <a:tr h="676656">
                <a:tc>
                  <a:txBody>
                    <a:bodyPr/>
                    <a:lstStyle/>
                    <a:p>
                      <a:pPr indent="0" marL="0">
                        <a:buNone/>
                      </a:pPr>
                      <a:r>
                        <a:rPr lang="en-US" sz="1400" b="1" dirty="0">
                          <a:solidFill>
                            <a:srgbClr val="FFFFFF"/>
                          </a:solidFill>
                        </a:rPr>
                        <a:t>Weak point</a:t>
                      </a:r>
                      <a:endParaRPr lang="en-US" sz="14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solidFill>
                      <a:srgbClr val="23402C"/>
                    </a:solidFill>
                  </a:tcPr>
                </a:tc>
                <a:tc>
                  <a:txBody>
                    <a:bodyPr/>
                    <a:lstStyle/>
                    <a:p>
                      <a:pPr indent="0" marL="0">
                        <a:buNone/>
                      </a:pPr>
                      <a:r>
                        <a:rPr lang="en-US" sz="1400" b="1" dirty="0">
                          <a:solidFill>
                            <a:srgbClr val="FFFFFF"/>
                          </a:solidFill>
                        </a:rPr>
                        <a:t>Tripwire</a:t>
                      </a:r>
                      <a:endParaRPr lang="en-US" sz="14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solidFill>
                      <a:srgbClr val="23402C"/>
                    </a:solidFill>
                  </a:tcPr>
                </a:tc>
                <a:tc>
                  <a:txBody>
                    <a:bodyPr/>
                    <a:lstStyle/>
                    <a:p>
                      <a:pPr indent="0" marL="0">
                        <a:buNone/>
                      </a:pPr>
                      <a:r>
                        <a:rPr lang="en-US" sz="1400" b="1" dirty="0">
                          <a:solidFill>
                            <a:srgbClr val="FFFFFF"/>
                          </a:solidFill>
                        </a:rPr>
                        <a:t>Automatic response</a:t>
                      </a:r>
                      <a:endParaRPr lang="en-US" sz="14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solidFill>
                      <a:srgbClr val="23402C"/>
                    </a:solidFill>
                  </a:tcPr>
                </a:tc>
              </a:tr>
              <a:tr h="676656">
                <a:tc>
                  <a:txBody>
                    <a:bodyPr/>
                    <a:lstStyle/>
                    <a:p>
                      <a:pPr indent="0" marL="0">
                        <a:buNone/>
                      </a:pPr>
                      <a:r>
                        <a:rPr lang="en-US" sz="1600" dirty="0">
                          <a:solidFill>
                            <a:srgbClr val="1B2A20"/>
                          </a:solidFill>
                        </a:rPr>
                        <a:t>Rule by experts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Steward vetoes on more than 1 in 10 bills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Citizen jury can overturn; early charter review</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r>
              <a:tr h="676656">
                <a:tc>
                  <a:txBody>
                    <a:bodyPr/>
                    <a:lstStyle/>
                    <a:p>
                      <a:pPr indent="0" marL="0">
                        <a:buNone/>
                      </a:pPr>
                      <a:r>
                        <a:rPr lang="en-US" sz="1600" dirty="0">
                          <a:solidFill>
                            <a:srgbClr val="1B2A20"/>
                          </a:solidFill>
                        </a:rPr>
                        <a:t>Gaming the numbers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Sealed and public indicators drift apart</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Investigation; the gamed indicator is retired</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r>
              <a:tr h="676656">
                <a:tc>
                  <a:txBody>
                    <a:bodyPr/>
                    <a:lstStyle/>
                    <a:p>
                      <a:pPr indent="0" marL="0">
                        <a:buNone/>
                      </a:pPr>
                      <a:r>
                        <a:rPr lang="en-US" sz="1600" dirty="0">
                          <a:solidFill>
                            <a:srgbClr val="1B2A20"/>
                          </a:solidFill>
                        </a:rPr>
                        <a:t>Steering citizens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One of three panels breaks from the others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Session re-run with a fresh panel</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r>
              <a:tr h="676656">
                <a:tc>
                  <a:txBody>
                    <a:bodyPr/>
                    <a:lstStyle/>
                    <a:p>
                      <a:pPr indent="0" marL="0">
                        <a:buNone/>
                      </a:pPr>
                      <a:r>
                        <a:rPr lang="en-US" sz="1600" dirty="0">
                          <a:solidFill>
                            <a:srgbClr val="1B2A20"/>
                          </a:solidFill>
                        </a:rPr>
                        <a:t>Covert manipulation</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Confirmed entry in the Interference Register</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License penalties up to revocation</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r>
              <a:tr h="676656">
                <a:tc>
                  <a:txBody>
                    <a:bodyPr/>
                    <a:lstStyle/>
                    <a:p>
                      <a:pPr indent="0" marL="0">
                        <a:buNone/>
                      </a:pPr>
                      <a:r>
                        <a:rPr lang="en-US" sz="1600" dirty="0">
                          <a:solidFill>
                            <a:srgbClr val="1B2A20"/>
                          </a:solidFill>
                        </a:rPr>
                        <a:t>Captured planetary layer</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Spending or rules grow past a cap</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Constitutional review; unused powers lapse</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r>
              <a:tr h="676656">
                <a:tc>
                  <a:txBody>
                    <a:bodyPr/>
                    <a:lstStyle/>
                    <a:p>
                      <a:pPr indent="0" marL="0">
                        <a:buNone/>
                      </a:pPr>
                      <a:r>
                        <a:rPr lang="en-US" sz="1600" dirty="0">
                          <a:solidFill>
                            <a:srgbClr val="1B2A20"/>
                          </a:solidFill>
                        </a:rPr>
                        <a:t>Emergency abuse</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Emergency days per decade counted</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c>
                  <a:txBody>
                    <a:bodyPr/>
                    <a:lstStyle/>
                    <a:p>
                      <a:pPr indent="0" marL="0">
                        <a:buNone/>
                      </a:pPr>
                      <a:r>
                        <a:rPr lang="en-US" sz="1600" dirty="0">
                          <a:solidFill>
                            <a:srgbClr val="1B2A20"/>
                          </a:solidFill>
                        </a:rPr>
                        <a:t>Powers decay: 90, then 60, then 30 days</a:t>
                      </a:r>
                      <a:endParaRPr lang="en-US" sz="1600" dirty="0"/>
                    </a:p>
                  </a:txBody>
                  <a:tcPr marL="91440" marR="91440" marT="45720" marB="45720" anchor="ctr">
                    <a:lnL w="9525" cap="flat" cmpd="sng" algn="ctr">
                      <a:solidFill>
                        <a:srgbClr val="D5DDD0"/>
                      </a:solidFill>
                      <a:prstDash val="solid"/>
                      <a:round/>
                      <a:headEnd type="none" w="med" len="med"/>
                      <a:tailEnd type="none" w="med" len="med"/>
                    </a:lnL>
                    <a:lnR w="9525" cap="flat" cmpd="sng" algn="ctr">
                      <a:solidFill>
                        <a:srgbClr val="D5DDD0"/>
                      </a:solidFill>
                      <a:prstDash val="solid"/>
                      <a:round/>
                      <a:headEnd type="none" w="med" len="med"/>
                      <a:tailEnd type="none" w="med" len="med"/>
                    </a:lnR>
                    <a:lnT w="9525" cap="flat" cmpd="sng" algn="ctr">
                      <a:solidFill>
                        <a:srgbClr val="D5DDD0"/>
                      </a:solidFill>
                      <a:prstDash val="solid"/>
                      <a:round/>
                      <a:headEnd type="none" w="med" len="med"/>
                      <a:tailEnd type="none" w="med" len="med"/>
                    </a:lnT>
                    <a:lnB w="9525" cap="flat" cmpd="sng" algn="ctr">
                      <a:solidFill>
                        <a:srgbClr val="D5DDD0"/>
                      </a:solidFill>
                      <a:prstDash val="solid"/>
                      <a:round/>
                      <a:headEnd type="none" w="med" len="med"/>
                      <a:tailEnd type="none" w="med" len="med"/>
                    </a:lnB>
                  </a:tcPr>
                </a:tc>
              </a:tr>
            </a:tbl>
          </a:graphicData>
        </a:graphic>
      </p:graphicFrame>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ph idx="100" type="title" hasCustomPrompt="1"/>
          </p:nvPr>
        </p:nvSpPr>
        <p:spPr>
          <a:xfrm>
            <a:off x="731520" y="2377440"/>
            <a:ext cx="8686800" cy="1188720"/>
          </a:xfrm>
          <a:prstGeom prst="rect">
            <a:avLst/>
          </a:prstGeom>
          <a:noFill/>
          <a:ln/>
        </p:spPr>
        <p:txBody>
          <a:bodyPr wrap="square" lIns="0" tIns="0" rIns="0" bIns="0" rtlCol="0" anchor="ctr"/>
          <a:lstStyle/>
          <a:p>
            <a:pPr indent="0" marL="0">
              <a:buNone/>
            </a:pPr>
            <a:r>
              <a:rPr lang="en-US" sz="4000" b="1" dirty="0">
                <a:solidFill>
                  <a:schemeClr val="bg1"/>
                </a:solidFill>
              </a:rPr>
              <a:t>The transition</a:t>
            </a:r>
            <a:endParaRPr lang="en-US" sz="4000" dirty="0"/>
          </a:p>
        </p:txBody>
      </p:sp>
      <p:sp>
        <p:nvSpPr>
          <p:cNvPr id="3" name="Text 0"/>
          <p:cNvSpPr/>
          <p:nvPr>
            <p:ph idx="101" type="body" hasCustomPrompt="1"/>
          </p:nvPr>
        </p:nvSpPr>
        <p:spPr>
          <a:xfrm>
            <a:off x="731520" y="3611880"/>
            <a:ext cx="8686800" cy="914400"/>
          </a:xfrm>
          <a:prstGeom prst="rect">
            <a:avLst/>
          </a:prstGeom>
          <a:noFill/>
          <a:ln/>
        </p:spPr>
        <p:txBody>
          <a:bodyPr wrap="square" lIns="0" tIns="0" rIns="0" bIns="0" rtlCol="0" anchor="t"/>
          <a:lstStyle/>
          <a:p>
            <a:pPr indent="0" marL="0">
              <a:buNone/>
            </a:pPr>
            <a:r>
              <a:rPr lang="en-US" sz="1800" dirty="0">
                <a:solidFill>
                  <a:schemeClr val="bg2"/>
                </a:solidFill>
              </a:rPr>
              <a:t>Adoption by consent, with checks that bind the builders</a:t>
            </a:r>
            <a:endParaRPr lang="en-US" sz="1800" dirty="0"/>
          </a:p>
        </p:txBody>
      </p:sp>
      <p:sp>
        <p:nvSpPr>
          <p:cNvPr id="4" name="sun motif"/>
          <p:cNvSpPr/>
          <p:nvPr/>
        </p:nvSpPr>
        <p:spPr>
          <a:xfrm>
            <a:off x="9692640" y="1463040"/>
            <a:ext cx="3291840" cy="3291840"/>
          </a:xfrm>
          <a:prstGeom prst="ellipse">
            <a:avLst/>
          </a:prstGeom>
          <a:solidFill>
            <a:schemeClr val="accent2"/>
          </a:solidFill>
          <a:ln/>
        </p:spPr>
      </p:sp>
      <p:sp>
        <p:nvSpPr>
          <p:cNvPr id="5" name="leaf motif"/>
          <p:cNvSpPr/>
          <p:nvPr/>
        </p:nvSpPr>
        <p:spPr>
          <a:xfrm>
            <a:off x="10332720" y="4480560"/>
            <a:ext cx="1280160" cy="1280160"/>
          </a:xfrm>
          <a:prstGeom prst="ellipse">
            <a:avLst/>
          </a:prstGeom>
          <a:solidFill>
            <a:schemeClr val="accent1"/>
          </a:solidFill>
          <a:ln/>
        </p:spPr>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C9D6C4"/>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The transition checks itself</a:t>
            </a:r>
            <a:endParaRPr lang="en-US" sz="3200" dirty="0"/>
          </a:p>
        </p:txBody>
      </p:sp>
      <p:pic>
        <p:nvPicPr>
          <p:cNvPr id="4" name="Separation of transition powers" descr="Separation of transition powers">    </p:cNvPr>
          <p:cNvPicPr>
            <a:picLocks noChangeAspect="1"/>
          </p:cNvPicPr>
          <p:nvPr/>
        </p:nvPicPr>
        <p:blipFill>
          <a:blip r:embed="rId1"/>
          <a:stretch>
            <a:fillRect/>
          </a:stretch>
        </p:blipFill>
        <p:spPr>
          <a:xfrm>
            <a:off x="822960" y="1307808"/>
            <a:ext cx="10515600" cy="4836744"/>
          </a:xfrm>
          <a:prstGeom prst="rect">
            <a:avLst/>
          </a:prstGeom>
        </p:spPr>
      </p:pic>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Fifty years, five gates</a:t>
            </a:r>
            <a:endParaRPr lang="en-US" sz="3200" dirty="0"/>
          </a:p>
        </p:txBody>
      </p:sp>
      <p:pic>
        <p:nvPicPr>
          <p:cNvPr id="4" name="Transition timeline" descr="Transition timeline">    </p:cNvPr>
          <p:cNvPicPr>
            <a:picLocks noChangeAspect="1"/>
          </p:cNvPicPr>
          <p:nvPr/>
        </p:nvPicPr>
        <p:blipFill>
          <a:blip r:embed="rId1"/>
          <a:stretch>
            <a:fillRect/>
          </a:stretch>
        </p:blipFill>
        <p:spPr>
          <a:xfrm>
            <a:off x="560353" y="1325880"/>
            <a:ext cx="11040813" cy="4389120"/>
          </a:xfrm>
          <a:prstGeom prst="rect">
            <a:avLst/>
          </a:prstGeom>
        </p:spPr>
      </p:pic>
      <p:sp>
        <p:nvSpPr>
          <p:cNvPr id="5" name="Text 1"/>
          <p:cNvSpPr txBox="1"/>
          <p:nvPr/>
        </p:nvSpPr>
        <p:spPr>
          <a:xfrm>
            <a:off x="548640" y="5715000"/>
            <a:ext cx="11064240" cy="411480"/>
          </a:xfrm>
          <a:prstGeom prst="rect">
            <a:avLst/>
          </a:prstGeom>
          <a:noFill/>
          <a:ln/>
        </p:spPr>
        <p:txBody>
          <a:bodyPr wrap="square" lIns="0" tIns="0" rIns="0" bIns="0" rtlCol="0" anchor="ctr"/>
          <a:lstStyle/>
          <a:p>
            <a:pPr indent="0" marL="0">
              <a:buNone/>
            </a:pPr>
            <a:r>
              <a:rPr lang="en-US" sz="1400" i="1" dirty="0">
                <a:solidFill>
                  <a:schemeClr val="tx2"/>
                </a:solidFill>
              </a:rPr>
              <a:t>For scale: the European Union took 58 years, from coal and steel (1951) to the Lisbon Treaty (2009).</a:t>
            </a:r>
            <a:endParaRPr lang="en-US" sz="14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Cheaper to tolerate than to fight</a:t>
            </a:r>
            <a:endParaRPr lang="en-US" sz="3200" dirty="0"/>
          </a:p>
        </p:txBody>
      </p:sp>
      <p:sp>
        <p:nvSpPr>
          <p:cNvPr id="4" name="strategy 1"/>
          <p:cNvSpPr/>
          <p:nvPr/>
        </p:nvSpPr>
        <p:spPr>
          <a:xfrm>
            <a:off x="548640" y="1371600"/>
            <a:ext cx="3520440" cy="2103120"/>
          </a:xfrm>
          <a:prstGeom prst="roundRect">
            <a:avLst>
              <a:gd name="adj" fmla="val 5217"/>
            </a:avLst>
          </a:prstGeom>
          <a:solidFill>
            <a:schemeClr val="bg2"/>
          </a:solidFill>
          <a:ln/>
        </p:spPr>
      </p:sp>
      <p:sp>
        <p:nvSpPr>
          <p:cNvPr id="5" name="sun 1"/>
          <p:cNvSpPr/>
          <p:nvPr/>
        </p:nvSpPr>
        <p:spPr>
          <a:xfrm>
            <a:off x="777240" y="1600200"/>
            <a:ext cx="548640" cy="548640"/>
          </a:xfrm>
          <a:prstGeom prst="ellipse">
            <a:avLst/>
          </a:prstGeom>
          <a:solidFill>
            <a:schemeClr val="accent2"/>
          </a:solidFill>
          <a:ln/>
        </p:spPr>
      </p:sp>
      <p:sp>
        <p:nvSpPr>
          <p:cNvPr id="6" name="Text 3"/>
          <p:cNvSpPr txBox="1"/>
          <p:nvPr/>
        </p:nvSpPr>
        <p:spPr>
          <a:xfrm>
            <a:off x="777240" y="1600200"/>
            <a:ext cx="548640" cy="548640"/>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7" name="Text 4"/>
          <p:cNvSpPr txBox="1"/>
          <p:nvPr/>
        </p:nvSpPr>
        <p:spPr>
          <a:xfrm>
            <a:off x="1508760" y="1600200"/>
            <a:ext cx="2377440" cy="54864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Look harmless</a:t>
            </a:r>
            <a:endParaRPr lang="en-US" sz="1800" dirty="0"/>
          </a:p>
        </p:txBody>
      </p:sp>
      <p:sp>
        <p:nvSpPr>
          <p:cNvPr id="8" name="Text 5"/>
          <p:cNvSpPr txBox="1"/>
          <p:nvPr/>
        </p:nvSpPr>
        <p:spPr>
          <a:xfrm>
            <a:off x="777240" y="2331720"/>
            <a:ext cx="3063240" cy="914400"/>
          </a:xfrm>
          <a:prstGeom prst="rect">
            <a:avLst/>
          </a:prstGeom>
          <a:noFill/>
          <a:ln/>
        </p:spPr>
        <p:txBody>
          <a:bodyPr wrap="square" lIns="0" tIns="0" rIns="0" bIns="0" rtlCol="0" anchor="t"/>
          <a:lstStyle/>
          <a:p>
            <a:pPr indent="0" marL="0">
              <a:buNone/>
            </a:pPr>
            <a:r>
              <a:rPr lang="en-US" sz="1700" dirty="0">
                <a:solidFill>
                  <a:schemeClr val="tx1"/>
                </a:solidFill>
              </a:rPr>
              <a:t>No army, no alliance, no bloc</a:t>
            </a:r>
            <a:endParaRPr lang="en-US" sz="1700" dirty="0"/>
          </a:p>
        </p:txBody>
      </p:sp>
      <p:sp>
        <p:nvSpPr>
          <p:cNvPr id="9" name="strategy 2"/>
          <p:cNvSpPr/>
          <p:nvPr/>
        </p:nvSpPr>
        <p:spPr>
          <a:xfrm>
            <a:off x="4334256" y="1371600"/>
            <a:ext cx="3520440" cy="2103120"/>
          </a:xfrm>
          <a:prstGeom prst="roundRect">
            <a:avLst>
              <a:gd name="adj" fmla="val 5217"/>
            </a:avLst>
          </a:prstGeom>
          <a:solidFill>
            <a:schemeClr val="bg2"/>
          </a:solidFill>
          <a:ln/>
        </p:spPr>
      </p:sp>
      <p:sp>
        <p:nvSpPr>
          <p:cNvPr id="10" name="sun 2"/>
          <p:cNvSpPr/>
          <p:nvPr/>
        </p:nvSpPr>
        <p:spPr>
          <a:xfrm>
            <a:off x="4562856" y="1600200"/>
            <a:ext cx="548640" cy="548640"/>
          </a:xfrm>
          <a:prstGeom prst="ellipse">
            <a:avLst/>
          </a:prstGeom>
          <a:solidFill>
            <a:schemeClr val="accent2"/>
          </a:solidFill>
          <a:ln/>
        </p:spPr>
      </p:sp>
      <p:sp>
        <p:nvSpPr>
          <p:cNvPr id="11" name="Text 8"/>
          <p:cNvSpPr txBox="1"/>
          <p:nvPr/>
        </p:nvSpPr>
        <p:spPr>
          <a:xfrm>
            <a:off x="4562856" y="1600200"/>
            <a:ext cx="548640" cy="548640"/>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12" name="Text 9"/>
          <p:cNvSpPr txBox="1"/>
          <p:nvPr/>
        </p:nvSpPr>
        <p:spPr>
          <a:xfrm>
            <a:off x="5294376" y="1600200"/>
            <a:ext cx="2377440" cy="54864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Give a stake</a:t>
            </a:r>
            <a:endParaRPr lang="en-US" sz="1800" dirty="0"/>
          </a:p>
        </p:txBody>
      </p:sp>
      <p:sp>
        <p:nvSpPr>
          <p:cNvPr id="13" name="Text 10"/>
          <p:cNvSpPr txBox="1"/>
          <p:nvPr/>
        </p:nvSpPr>
        <p:spPr>
          <a:xfrm>
            <a:off x="4562856" y="2331720"/>
            <a:ext cx="3063240" cy="914400"/>
          </a:xfrm>
          <a:prstGeom prst="rect">
            <a:avLst/>
          </a:prstGeom>
          <a:noFill/>
          <a:ln/>
        </p:spPr>
        <p:txBody>
          <a:bodyPr wrap="square" lIns="0" tIns="0" rIns="0" bIns="0" rtlCol="0" anchor="t"/>
          <a:lstStyle/>
          <a:p>
            <a:pPr indent="0" marL="0">
              <a:buNone/>
            </a:pPr>
            <a:r>
              <a:rPr lang="en-US" sz="1700" dirty="0">
                <a:solidFill>
                  <a:schemeClr val="tx1"/>
                </a:solidFill>
              </a:rPr>
              <a:t>A partner tier for commons and markets</a:t>
            </a:r>
            <a:endParaRPr lang="en-US" sz="1700" dirty="0"/>
          </a:p>
        </p:txBody>
      </p:sp>
      <p:sp>
        <p:nvSpPr>
          <p:cNvPr id="14" name="strategy 3"/>
          <p:cNvSpPr/>
          <p:nvPr/>
        </p:nvSpPr>
        <p:spPr>
          <a:xfrm>
            <a:off x="8119872" y="1371600"/>
            <a:ext cx="3520440" cy="2103120"/>
          </a:xfrm>
          <a:prstGeom prst="roundRect">
            <a:avLst>
              <a:gd name="adj" fmla="val 5217"/>
            </a:avLst>
          </a:prstGeom>
          <a:solidFill>
            <a:schemeClr val="bg2"/>
          </a:solidFill>
          <a:ln/>
        </p:spPr>
      </p:sp>
      <p:sp>
        <p:nvSpPr>
          <p:cNvPr id="15" name="sun 3"/>
          <p:cNvSpPr/>
          <p:nvPr/>
        </p:nvSpPr>
        <p:spPr>
          <a:xfrm>
            <a:off x="8348472" y="1600200"/>
            <a:ext cx="548640" cy="548640"/>
          </a:xfrm>
          <a:prstGeom prst="ellipse">
            <a:avLst/>
          </a:prstGeom>
          <a:solidFill>
            <a:schemeClr val="accent2"/>
          </a:solidFill>
          <a:ln/>
        </p:spPr>
      </p:sp>
      <p:sp>
        <p:nvSpPr>
          <p:cNvPr id="16" name="Text 13"/>
          <p:cNvSpPr txBox="1"/>
          <p:nvPr/>
        </p:nvSpPr>
        <p:spPr>
          <a:xfrm>
            <a:off x="8348472" y="1600200"/>
            <a:ext cx="548640" cy="548640"/>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7" name="Text 14"/>
          <p:cNvSpPr txBox="1"/>
          <p:nvPr/>
        </p:nvSpPr>
        <p:spPr>
          <a:xfrm>
            <a:off x="9079992" y="1600200"/>
            <a:ext cx="2377440" cy="54864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Remove the prize</a:t>
            </a:r>
            <a:endParaRPr lang="en-US" sz="1800" dirty="0"/>
          </a:p>
        </p:txBody>
      </p:sp>
      <p:sp>
        <p:nvSpPr>
          <p:cNvPr id="18" name="Text 15"/>
          <p:cNvSpPr txBox="1"/>
          <p:nvPr/>
        </p:nvSpPr>
        <p:spPr>
          <a:xfrm>
            <a:off x="8348472" y="2331720"/>
            <a:ext cx="3063240" cy="914400"/>
          </a:xfrm>
          <a:prstGeom prst="rect">
            <a:avLst/>
          </a:prstGeom>
          <a:noFill/>
          <a:ln/>
        </p:spPr>
        <p:txBody>
          <a:bodyPr wrap="square" lIns="0" tIns="0" rIns="0" bIns="0" rtlCol="0" anchor="t"/>
          <a:lstStyle/>
          <a:p>
            <a:pPr indent="0" marL="0">
              <a:buNone/>
            </a:pPr>
            <a:r>
              <a:rPr lang="en-US" sz="1700" dirty="0">
                <a:solidFill>
                  <a:schemeClr val="tx1"/>
                </a:solidFill>
              </a:rPr>
              <a:t>Coup governments are never recognized</a:t>
            </a:r>
            <a:endParaRPr lang="en-US" sz="1700" dirty="0"/>
          </a:p>
        </p:txBody>
      </p:sp>
      <p:sp>
        <p:nvSpPr>
          <p:cNvPr id="19" name="strategy 4"/>
          <p:cNvSpPr/>
          <p:nvPr/>
        </p:nvSpPr>
        <p:spPr>
          <a:xfrm>
            <a:off x="548640" y="3749040"/>
            <a:ext cx="3520440" cy="2103120"/>
          </a:xfrm>
          <a:prstGeom prst="roundRect">
            <a:avLst>
              <a:gd name="adj" fmla="val 5217"/>
            </a:avLst>
          </a:prstGeom>
          <a:solidFill>
            <a:schemeClr val="bg2"/>
          </a:solidFill>
          <a:ln/>
        </p:spPr>
      </p:sp>
      <p:sp>
        <p:nvSpPr>
          <p:cNvPr id="20" name="sun 4"/>
          <p:cNvSpPr/>
          <p:nvPr/>
        </p:nvSpPr>
        <p:spPr>
          <a:xfrm>
            <a:off x="777240" y="3977640"/>
            <a:ext cx="548640" cy="548640"/>
          </a:xfrm>
          <a:prstGeom prst="ellipse">
            <a:avLst/>
          </a:prstGeom>
          <a:solidFill>
            <a:schemeClr val="accent2"/>
          </a:solidFill>
          <a:ln/>
        </p:spPr>
      </p:sp>
      <p:sp>
        <p:nvSpPr>
          <p:cNvPr id="21" name="Text 18"/>
          <p:cNvSpPr txBox="1"/>
          <p:nvPr/>
        </p:nvSpPr>
        <p:spPr>
          <a:xfrm>
            <a:off x="777240" y="3977640"/>
            <a:ext cx="548640" cy="548640"/>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22" name="Text 19"/>
          <p:cNvSpPr txBox="1"/>
          <p:nvPr/>
        </p:nvSpPr>
        <p:spPr>
          <a:xfrm>
            <a:off x="1508760" y="3977640"/>
            <a:ext cx="2377440" cy="54864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Raise the cost</a:t>
            </a:r>
            <a:endParaRPr lang="en-US" sz="1800" dirty="0"/>
          </a:p>
        </p:txBody>
      </p:sp>
      <p:sp>
        <p:nvSpPr>
          <p:cNvPr id="23" name="Text 20"/>
          <p:cNvSpPr txBox="1"/>
          <p:nvPr/>
        </p:nvSpPr>
        <p:spPr>
          <a:xfrm>
            <a:off x="777240" y="4709160"/>
            <a:ext cx="3063240" cy="914400"/>
          </a:xfrm>
          <a:prstGeom prst="rect">
            <a:avLst/>
          </a:prstGeom>
          <a:noFill/>
          <a:ln/>
        </p:spPr>
        <p:txBody>
          <a:bodyPr wrap="square" lIns="0" tIns="0" rIns="0" bIns="0" rtlCol="0" anchor="t"/>
          <a:lstStyle/>
          <a:p>
            <a:pPr indent="0" marL="0">
              <a:buNone/>
            </a:pPr>
            <a:r>
              <a:rPr lang="en-US" sz="1700" dirty="0">
                <a:solidFill>
                  <a:schemeClr val="tx1"/>
                </a:solidFill>
              </a:rPr>
              <a:t>Automatic, collective economic response</a:t>
            </a:r>
            <a:endParaRPr lang="en-US" sz="1700" dirty="0"/>
          </a:p>
        </p:txBody>
      </p:sp>
      <p:sp>
        <p:nvSpPr>
          <p:cNvPr id="24" name="strategy 5"/>
          <p:cNvSpPr/>
          <p:nvPr/>
        </p:nvSpPr>
        <p:spPr>
          <a:xfrm>
            <a:off x="4334256" y="3749040"/>
            <a:ext cx="3520440" cy="2103120"/>
          </a:xfrm>
          <a:prstGeom prst="roundRect">
            <a:avLst>
              <a:gd name="adj" fmla="val 5217"/>
            </a:avLst>
          </a:prstGeom>
          <a:solidFill>
            <a:schemeClr val="bg2"/>
          </a:solidFill>
          <a:ln/>
        </p:spPr>
      </p:sp>
      <p:sp>
        <p:nvSpPr>
          <p:cNvPr id="25" name="sun 5"/>
          <p:cNvSpPr/>
          <p:nvPr/>
        </p:nvSpPr>
        <p:spPr>
          <a:xfrm>
            <a:off x="4562856" y="3977640"/>
            <a:ext cx="548640" cy="548640"/>
          </a:xfrm>
          <a:prstGeom prst="ellipse">
            <a:avLst/>
          </a:prstGeom>
          <a:solidFill>
            <a:schemeClr val="accent2"/>
          </a:solidFill>
          <a:ln/>
        </p:spPr>
      </p:sp>
      <p:sp>
        <p:nvSpPr>
          <p:cNvPr id="26" name="Text 23"/>
          <p:cNvSpPr txBox="1"/>
          <p:nvPr/>
        </p:nvSpPr>
        <p:spPr>
          <a:xfrm>
            <a:off x="4562856" y="3977640"/>
            <a:ext cx="548640" cy="548640"/>
          </a:xfrm>
          <a:prstGeom prst="rect">
            <a:avLst/>
          </a:prstGeom>
          <a:noFill/>
          <a:ln/>
        </p:spPr>
        <p:txBody>
          <a:bodyPr wrap="square" lIns="0" tIns="0" rIns="0" bIns="0" rtlCol="0" anchor="ctr"/>
          <a:lstStyle/>
          <a:p>
            <a:pPr algn="ctr" indent="0" marL="0">
              <a:buNone/>
            </a:pPr>
            <a:r>
              <a:rPr lang="en-US" sz="1400" b="1" dirty="0">
                <a:solidFill>
                  <a:schemeClr val="tx1"/>
                </a:solidFill>
              </a:rPr>
              <a:t>5</a:t>
            </a:r>
            <a:endParaRPr lang="en-US" sz="1400" dirty="0"/>
          </a:p>
        </p:txBody>
      </p:sp>
      <p:sp>
        <p:nvSpPr>
          <p:cNvPr id="27" name="Text 24"/>
          <p:cNvSpPr txBox="1"/>
          <p:nvPr/>
        </p:nvSpPr>
        <p:spPr>
          <a:xfrm>
            <a:off x="5294376" y="3977640"/>
            <a:ext cx="2377440" cy="54864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Nothing to seize</a:t>
            </a:r>
            <a:endParaRPr lang="en-US" sz="1800" dirty="0"/>
          </a:p>
        </p:txBody>
      </p:sp>
      <p:sp>
        <p:nvSpPr>
          <p:cNvPr id="28" name="Text 25"/>
          <p:cNvSpPr txBox="1"/>
          <p:nvPr/>
        </p:nvSpPr>
        <p:spPr>
          <a:xfrm>
            <a:off x="4562856" y="4709160"/>
            <a:ext cx="3063240" cy="914400"/>
          </a:xfrm>
          <a:prstGeom prst="rect">
            <a:avLst/>
          </a:prstGeom>
          <a:noFill/>
          <a:ln/>
        </p:spPr>
        <p:txBody>
          <a:bodyPr wrap="square" lIns="0" tIns="0" rIns="0" bIns="0" rtlCol="0" anchor="t"/>
          <a:lstStyle/>
          <a:p>
            <a:pPr indent="0" marL="0">
              <a:buNone/>
            </a:pPr>
            <a:r>
              <a:rPr lang="en-US" sz="1700" dirty="0">
                <a:solidFill>
                  <a:schemeClr val="tx1"/>
                </a:solidFill>
              </a:rPr>
              <a:t>Lottery seats can’t be targeted</a:t>
            </a:r>
            <a:endParaRPr lang="en-US" sz="1700" dirty="0"/>
          </a:p>
        </p:txBody>
      </p:sp>
      <p:sp>
        <p:nvSpPr>
          <p:cNvPr id="29" name="strategy 6"/>
          <p:cNvSpPr/>
          <p:nvPr/>
        </p:nvSpPr>
        <p:spPr>
          <a:xfrm>
            <a:off x="8119872" y="3749040"/>
            <a:ext cx="3520440" cy="2103120"/>
          </a:xfrm>
          <a:prstGeom prst="roundRect">
            <a:avLst>
              <a:gd name="adj" fmla="val 5217"/>
            </a:avLst>
          </a:prstGeom>
          <a:solidFill>
            <a:schemeClr val="bg2"/>
          </a:solidFill>
          <a:ln/>
        </p:spPr>
      </p:sp>
      <p:sp>
        <p:nvSpPr>
          <p:cNvPr id="30" name="sun 6"/>
          <p:cNvSpPr/>
          <p:nvPr/>
        </p:nvSpPr>
        <p:spPr>
          <a:xfrm>
            <a:off x="8348472" y="3977640"/>
            <a:ext cx="548640" cy="548640"/>
          </a:xfrm>
          <a:prstGeom prst="ellipse">
            <a:avLst/>
          </a:prstGeom>
          <a:solidFill>
            <a:schemeClr val="accent2"/>
          </a:solidFill>
          <a:ln/>
        </p:spPr>
      </p:sp>
      <p:sp>
        <p:nvSpPr>
          <p:cNvPr id="31" name="Text 28"/>
          <p:cNvSpPr txBox="1"/>
          <p:nvPr/>
        </p:nvSpPr>
        <p:spPr>
          <a:xfrm>
            <a:off x="8348472" y="3977640"/>
            <a:ext cx="548640" cy="548640"/>
          </a:xfrm>
          <a:prstGeom prst="rect">
            <a:avLst/>
          </a:prstGeom>
          <a:noFill/>
          <a:ln/>
        </p:spPr>
        <p:txBody>
          <a:bodyPr wrap="square" lIns="0" tIns="0" rIns="0" bIns="0" rtlCol="0" anchor="ctr"/>
          <a:lstStyle/>
          <a:p>
            <a:pPr algn="ctr" indent="0" marL="0">
              <a:buNone/>
            </a:pPr>
            <a:r>
              <a:rPr lang="en-US" sz="1400" b="1" dirty="0">
                <a:solidFill>
                  <a:schemeClr val="tx1"/>
                </a:solidFill>
              </a:rPr>
              <a:t>6</a:t>
            </a:r>
            <a:endParaRPr lang="en-US" sz="1400" dirty="0"/>
          </a:p>
        </p:txBody>
      </p:sp>
      <p:sp>
        <p:nvSpPr>
          <p:cNvPr id="32" name="Text 29"/>
          <p:cNvSpPr txBox="1"/>
          <p:nvPr/>
        </p:nvSpPr>
        <p:spPr>
          <a:xfrm>
            <a:off x="9079992" y="3977640"/>
            <a:ext cx="2377440" cy="548640"/>
          </a:xfrm>
          <a:prstGeom prst="rect">
            <a:avLst/>
          </a:prstGeom>
          <a:noFill/>
          <a:ln/>
        </p:spPr>
        <p:txBody>
          <a:bodyPr wrap="square" lIns="0" tIns="0" rIns="0" bIns="0" rtlCol="0" anchor="ctr"/>
          <a:lstStyle/>
          <a:p>
            <a:pPr indent="0" marL="0">
              <a:buNone/>
            </a:pPr>
            <a:r>
              <a:rPr lang="en-US" sz="1800" b="1" dirty="0">
                <a:solidFill>
                  <a:schemeClr val="tx2"/>
                </a:solidFill>
                <a:latin typeface="Cambria" pitchFamily="34" charset="0"/>
                <a:ea typeface="Cambria" pitchFamily="34" charset="-122"/>
                <a:cs typeface="Cambria" pitchFamily="34" charset="-120"/>
              </a:rPr>
              <a:t>Make it visible</a:t>
            </a:r>
            <a:endParaRPr lang="en-US" sz="1800" dirty="0"/>
          </a:p>
        </p:txBody>
      </p:sp>
      <p:sp>
        <p:nvSpPr>
          <p:cNvPr id="33" name="Text 30"/>
          <p:cNvSpPr txBox="1"/>
          <p:nvPr/>
        </p:nvSpPr>
        <p:spPr>
          <a:xfrm>
            <a:off x="8348472" y="4709160"/>
            <a:ext cx="3063240" cy="914400"/>
          </a:xfrm>
          <a:prstGeom prst="rect">
            <a:avLst/>
          </a:prstGeom>
          <a:noFill/>
          <a:ln/>
        </p:spPr>
        <p:txBody>
          <a:bodyPr wrap="square" lIns="0" tIns="0" rIns="0" bIns="0" rtlCol="0" anchor="t"/>
          <a:lstStyle/>
          <a:p>
            <a:pPr indent="0" marL="0">
              <a:buNone/>
            </a:pPr>
            <a:r>
              <a:rPr lang="en-US" sz="1700" dirty="0">
                <a:solidFill>
                  <a:schemeClr val="tx1"/>
                </a:solidFill>
              </a:rPr>
              <a:t>A public Interference Register</a:t>
            </a:r>
            <a:endParaRPr lang="en-US" sz="17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ph idx="100" type="title" hasCustomPrompt="1"/>
          </p:nvPr>
        </p:nvSpPr>
        <p:spPr>
          <a:xfrm>
            <a:off x="548640" y="320040"/>
            <a:ext cx="11064240" cy="822960"/>
          </a:xfrm>
          <a:prstGeom prst="rect">
            <a:avLst/>
          </a:prstGeom>
          <a:noFill/>
          <a:ln/>
        </p:spPr>
        <p:txBody>
          <a:bodyPr wrap="square" lIns="0" tIns="0" rIns="0" bIns="0" rtlCol="0" anchor="ctr"/>
          <a:lstStyle/>
          <a:p>
            <a:pPr indent="0" marL="0">
              <a:buNone/>
            </a:pPr>
            <a:r>
              <a:rPr lang="en-US" sz="3200" b="1" dirty="0">
                <a:solidFill>
                  <a:schemeClr val="tx2"/>
                </a:solidFill>
              </a:rPr>
              <a:t>The first 24 months</a:t>
            </a:r>
            <a:endParaRPr lang="en-US" sz="3200" dirty="0"/>
          </a:p>
        </p:txBody>
      </p:sp>
      <p:sp>
        <p:nvSpPr>
          <p:cNvPr id="4" name="sun 1"/>
          <p:cNvSpPr/>
          <p:nvPr/>
        </p:nvSpPr>
        <p:spPr>
          <a:xfrm>
            <a:off x="548640" y="1417320"/>
            <a:ext cx="548640" cy="548640"/>
          </a:xfrm>
          <a:prstGeom prst="ellipse">
            <a:avLst/>
          </a:prstGeom>
          <a:solidFill>
            <a:schemeClr val="accent2"/>
          </a:solidFill>
          <a:ln/>
        </p:spPr>
      </p:sp>
      <p:sp>
        <p:nvSpPr>
          <p:cNvPr id="5" name="Text 2"/>
          <p:cNvSpPr txBox="1"/>
          <p:nvPr/>
        </p:nvSpPr>
        <p:spPr>
          <a:xfrm>
            <a:off x="548640" y="1417320"/>
            <a:ext cx="548640" cy="548640"/>
          </a:xfrm>
          <a:prstGeom prst="rect">
            <a:avLst/>
          </a:prstGeom>
          <a:noFill/>
          <a:ln/>
        </p:spPr>
        <p:txBody>
          <a:bodyPr wrap="square" lIns="0" tIns="0" rIns="0" bIns="0" rtlCol="0" anchor="ctr"/>
          <a:lstStyle/>
          <a:p>
            <a:pPr algn="ctr" indent="0" marL="0">
              <a:buNone/>
            </a:pPr>
            <a:r>
              <a:rPr lang="en-US" sz="1400" b="1" dirty="0">
                <a:solidFill>
                  <a:schemeClr val="tx1"/>
                </a:solidFill>
              </a:rPr>
              <a:t>1</a:t>
            </a:r>
            <a:endParaRPr lang="en-US" sz="1400" dirty="0"/>
          </a:p>
        </p:txBody>
      </p:sp>
      <p:sp>
        <p:nvSpPr>
          <p:cNvPr id="6" name="Text 3"/>
          <p:cNvSpPr txBox="1"/>
          <p:nvPr/>
        </p:nvSpPr>
        <p:spPr>
          <a:xfrm>
            <a:off x="1280160" y="1417320"/>
            <a:ext cx="4846320" cy="548640"/>
          </a:xfrm>
          <a:prstGeom prst="rect">
            <a:avLst/>
          </a:prstGeom>
          <a:noFill/>
          <a:ln/>
        </p:spPr>
        <p:txBody>
          <a:bodyPr wrap="square" lIns="0" tIns="0" rIns="0" bIns="0" rtlCol="0" anchor="ctr"/>
          <a:lstStyle/>
          <a:p>
            <a:pPr indent="0" marL="0">
              <a:buNone/>
            </a:pPr>
            <a:r>
              <a:rPr lang="en-US" sz="1700" dirty="0">
                <a:solidFill>
                  <a:schemeClr val="tx1"/>
                </a:solidFill>
              </a:rPr>
              <a:t>Publish the charter under an open license</a:t>
            </a:r>
            <a:endParaRPr lang="en-US" sz="1700" dirty="0"/>
          </a:p>
        </p:txBody>
      </p:sp>
      <p:sp>
        <p:nvSpPr>
          <p:cNvPr id="7" name="sun 2"/>
          <p:cNvSpPr/>
          <p:nvPr/>
        </p:nvSpPr>
        <p:spPr>
          <a:xfrm>
            <a:off x="548640" y="2313432"/>
            <a:ext cx="548640" cy="548640"/>
          </a:xfrm>
          <a:prstGeom prst="ellipse">
            <a:avLst/>
          </a:prstGeom>
          <a:solidFill>
            <a:schemeClr val="accent2"/>
          </a:solidFill>
          <a:ln/>
        </p:spPr>
      </p:sp>
      <p:sp>
        <p:nvSpPr>
          <p:cNvPr id="8" name="Text 5"/>
          <p:cNvSpPr txBox="1"/>
          <p:nvPr/>
        </p:nvSpPr>
        <p:spPr>
          <a:xfrm>
            <a:off x="548640" y="2313432"/>
            <a:ext cx="548640" cy="548640"/>
          </a:xfrm>
          <a:prstGeom prst="rect">
            <a:avLst/>
          </a:prstGeom>
          <a:noFill/>
          <a:ln/>
        </p:spPr>
        <p:txBody>
          <a:bodyPr wrap="square" lIns="0" tIns="0" rIns="0" bIns="0" rtlCol="0" anchor="ctr"/>
          <a:lstStyle/>
          <a:p>
            <a:pPr algn="ctr" indent="0" marL="0">
              <a:buNone/>
            </a:pPr>
            <a:r>
              <a:rPr lang="en-US" sz="1400" b="1" dirty="0">
                <a:solidFill>
                  <a:schemeClr val="tx1"/>
                </a:solidFill>
              </a:rPr>
              <a:t>2</a:t>
            </a:r>
            <a:endParaRPr lang="en-US" sz="1400" dirty="0"/>
          </a:p>
        </p:txBody>
      </p:sp>
      <p:sp>
        <p:nvSpPr>
          <p:cNvPr id="9" name="Text 6"/>
          <p:cNvSpPr txBox="1"/>
          <p:nvPr/>
        </p:nvSpPr>
        <p:spPr>
          <a:xfrm>
            <a:off x="1280160" y="2313432"/>
            <a:ext cx="4846320" cy="548640"/>
          </a:xfrm>
          <a:prstGeom prst="rect">
            <a:avLst/>
          </a:prstGeom>
          <a:noFill/>
          <a:ln/>
        </p:spPr>
        <p:txBody>
          <a:bodyPr wrap="square" lIns="0" tIns="0" rIns="0" bIns="0" rtlCol="0" anchor="ctr"/>
          <a:lstStyle/>
          <a:p>
            <a:pPr indent="0" marL="0">
              <a:buNone/>
            </a:pPr>
            <a:r>
              <a:rPr lang="en-US" sz="1700" dirty="0">
                <a:solidFill>
                  <a:schemeClr val="tx1"/>
                </a:solidFill>
              </a:rPr>
              <a:t>Build the Office of Measurement prototype</a:t>
            </a:r>
            <a:endParaRPr lang="en-US" sz="1700" dirty="0"/>
          </a:p>
        </p:txBody>
      </p:sp>
      <p:sp>
        <p:nvSpPr>
          <p:cNvPr id="10" name="sun 3"/>
          <p:cNvSpPr/>
          <p:nvPr/>
        </p:nvSpPr>
        <p:spPr>
          <a:xfrm>
            <a:off x="548640" y="3209544"/>
            <a:ext cx="548640" cy="548640"/>
          </a:xfrm>
          <a:prstGeom prst="ellipse">
            <a:avLst/>
          </a:prstGeom>
          <a:solidFill>
            <a:schemeClr val="accent2"/>
          </a:solidFill>
          <a:ln/>
        </p:spPr>
      </p:sp>
      <p:sp>
        <p:nvSpPr>
          <p:cNvPr id="11" name="Text 8"/>
          <p:cNvSpPr txBox="1"/>
          <p:nvPr/>
        </p:nvSpPr>
        <p:spPr>
          <a:xfrm>
            <a:off x="548640" y="3209544"/>
            <a:ext cx="548640" cy="548640"/>
          </a:xfrm>
          <a:prstGeom prst="rect">
            <a:avLst/>
          </a:prstGeom>
          <a:noFill/>
          <a:ln/>
        </p:spPr>
        <p:txBody>
          <a:bodyPr wrap="square" lIns="0" tIns="0" rIns="0" bIns="0" rtlCol="0" anchor="ctr"/>
          <a:lstStyle/>
          <a:p>
            <a:pPr algn="ctr" indent="0" marL="0">
              <a:buNone/>
            </a:pPr>
            <a:r>
              <a:rPr lang="en-US" sz="1400" b="1" dirty="0">
                <a:solidFill>
                  <a:schemeClr val="tx1"/>
                </a:solidFill>
              </a:rPr>
              <a:t>3</a:t>
            </a:r>
            <a:endParaRPr lang="en-US" sz="1400" dirty="0"/>
          </a:p>
        </p:txBody>
      </p:sp>
      <p:sp>
        <p:nvSpPr>
          <p:cNvPr id="12" name="Text 9"/>
          <p:cNvSpPr txBox="1"/>
          <p:nvPr/>
        </p:nvSpPr>
        <p:spPr>
          <a:xfrm>
            <a:off x="1280160" y="3209544"/>
            <a:ext cx="4846320" cy="548640"/>
          </a:xfrm>
          <a:prstGeom prst="rect">
            <a:avLst/>
          </a:prstGeom>
          <a:noFill/>
          <a:ln/>
        </p:spPr>
        <p:txBody>
          <a:bodyPr wrap="square" lIns="0" tIns="0" rIns="0" bIns="0" rtlCol="0" anchor="ctr"/>
          <a:lstStyle/>
          <a:p>
            <a:pPr indent="0" marL="0">
              <a:buNone/>
            </a:pPr>
            <a:r>
              <a:rPr lang="en-US" sz="1700" dirty="0">
                <a:solidFill>
                  <a:schemeClr val="tx1"/>
                </a:solidFill>
              </a:rPr>
              <a:t>Commission a full costing of the floor</a:t>
            </a:r>
            <a:endParaRPr lang="en-US" sz="1700" dirty="0"/>
          </a:p>
        </p:txBody>
      </p:sp>
      <p:sp>
        <p:nvSpPr>
          <p:cNvPr id="13" name="sun 4"/>
          <p:cNvSpPr/>
          <p:nvPr/>
        </p:nvSpPr>
        <p:spPr>
          <a:xfrm>
            <a:off x="548640" y="4105656"/>
            <a:ext cx="548640" cy="548640"/>
          </a:xfrm>
          <a:prstGeom prst="ellipse">
            <a:avLst/>
          </a:prstGeom>
          <a:solidFill>
            <a:schemeClr val="accent2"/>
          </a:solidFill>
          <a:ln/>
        </p:spPr>
      </p:sp>
      <p:sp>
        <p:nvSpPr>
          <p:cNvPr id="14" name="Text 11"/>
          <p:cNvSpPr txBox="1"/>
          <p:nvPr/>
        </p:nvSpPr>
        <p:spPr>
          <a:xfrm>
            <a:off x="548640" y="4105656"/>
            <a:ext cx="548640" cy="548640"/>
          </a:xfrm>
          <a:prstGeom prst="rect">
            <a:avLst/>
          </a:prstGeom>
          <a:noFill/>
          <a:ln/>
        </p:spPr>
        <p:txBody>
          <a:bodyPr wrap="square" lIns="0" tIns="0" rIns="0" bIns="0" rtlCol="0" anchor="ctr"/>
          <a:lstStyle/>
          <a:p>
            <a:pPr algn="ctr" indent="0" marL="0">
              <a:buNone/>
            </a:pPr>
            <a:r>
              <a:rPr lang="en-US" sz="1400" b="1" dirty="0">
                <a:solidFill>
                  <a:schemeClr val="tx1"/>
                </a:solidFill>
              </a:rPr>
              <a:t>4</a:t>
            </a:r>
            <a:endParaRPr lang="en-US" sz="1400" dirty="0"/>
          </a:p>
        </p:txBody>
      </p:sp>
      <p:sp>
        <p:nvSpPr>
          <p:cNvPr id="15" name="Text 12"/>
          <p:cNvSpPr txBox="1"/>
          <p:nvPr/>
        </p:nvSpPr>
        <p:spPr>
          <a:xfrm>
            <a:off x="1280160" y="4105656"/>
            <a:ext cx="4846320" cy="548640"/>
          </a:xfrm>
          <a:prstGeom prst="rect">
            <a:avLst/>
          </a:prstGeom>
          <a:noFill/>
          <a:ln/>
        </p:spPr>
        <p:txBody>
          <a:bodyPr wrap="square" lIns="0" tIns="0" rIns="0" bIns="0" rtlCol="0" anchor="ctr"/>
          <a:lstStyle/>
          <a:p>
            <a:pPr indent="0" marL="0">
              <a:buNone/>
            </a:pPr>
            <a:r>
              <a:rPr lang="en-US" sz="1700" dirty="0">
                <a:solidFill>
                  <a:schemeClr val="tx1"/>
                </a:solidFill>
              </a:rPr>
              <a:t>Run mirror-test panels on every continent</a:t>
            </a:r>
            <a:endParaRPr lang="en-US" sz="1700" dirty="0"/>
          </a:p>
        </p:txBody>
      </p:sp>
      <p:sp>
        <p:nvSpPr>
          <p:cNvPr id="16" name="sun 5"/>
          <p:cNvSpPr/>
          <p:nvPr/>
        </p:nvSpPr>
        <p:spPr>
          <a:xfrm>
            <a:off x="548640" y="5001768"/>
            <a:ext cx="548640" cy="548640"/>
          </a:xfrm>
          <a:prstGeom prst="ellipse">
            <a:avLst/>
          </a:prstGeom>
          <a:solidFill>
            <a:schemeClr val="accent2"/>
          </a:solidFill>
          <a:ln/>
        </p:spPr>
      </p:sp>
      <p:sp>
        <p:nvSpPr>
          <p:cNvPr id="17" name="Text 14"/>
          <p:cNvSpPr txBox="1"/>
          <p:nvPr/>
        </p:nvSpPr>
        <p:spPr>
          <a:xfrm>
            <a:off x="548640" y="5001768"/>
            <a:ext cx="548640" cy="548640"/>
          </a:xfrm>
          <a:prstGeom prst="rect">
            <a:avLst/>
          </a:prstGeom>
          <a:noFill/>
          <a:ln/>
        </p:spPr>
        <p:txBody>
          <a:bodyPr wrap="square" lIns="0" tIns="0" rIns="0" bIns="0" rtlCol="0" anchor="ctr"/>
          <a:lstStyle/>
          <a:p>
            <a:pPr algn="ctr" indent="0" marL="0">
              <a:buNone/>
            </a:pPr>
            <a:r>
              <a:rPr lang="en-US" sz="1400" b="1" dirty="0">
                <a:solidFill>
                  <a:schemeClr val="tx1"/>
                </a:solidFill>
              </a:rPr>
              <a:t>5</a:t>
            </a:r>
            <a:endParaRPr lang="en-US" sz="1400" dirty="0"/>
          </a:p>
        </p:txBody>
      </p:sp>
      <p:sp>
        <p:nvSpPr>
          <p:cNvPr id="18" name="Text 15"/>
          <p:cNvSpPr txBox="1"/>
          <p:nvPr/>
        </p:nvSpPr>
        <p:spPr>
          <a:xfrm>
            <a:off x="1280160" y="5001768"/>
            <a:ext cx="4846320" cy="548640"/>
          </a:xfrm>
          <a:prstGeom prst="rect">
            <a:avLst/>
          </a:prstGeom>
          <a:noFill/>
          <a:ln/>
        </p:spPr>
        <p:txBody>
          <a:bodyPr wrap="square" lIns="0" tIns="0" rIns="0" bIns="0" rtlCol="0" anchor="ctr"/>
          <a:lstStyle/>
          <a:p>
            <a:pPr indent="0" marL="0">
              <a:buNone/>
            </a:pPr>
            <a:r>
              <a:rPr lang="en-US" sz="1700" dirty="0">
                <a:solidFill>
                  <a:schemeClr val="tx1"/>
                </a:solidFill>
              </a:rPr>
              <a:t>Translate, and commission artists and storytellers</a:t>
            </a:r>
            <a:endParaRPr lang="en-US" sz="1700" dirty="0"/>
          </a:p>
        </p:txBody>
      </p:sp>
      <p:sp>
        <p:nvSpPr>
          <p:cNvPr id="19" name="card Partners to approach first"/>
          <p:cNvSpPr/>
          <p:nvPr/>
        </p:nvSpPr>
        <p:spPr>
          <a:xfrm>
            <a:off x="6583680" y="1371600"/>
            <a:ext cx="5056632" cy="4663440"/>
          </a:xfrm>
          <a:prstGeom prst="roundRect">
            <a:avLst>
              <a:gd name="adj" fmla="val 2353"/>
            </a:avLst>
          </a:prstGeom>
          <a:solidFill>
            <a:schemeClr val="bg2"/>
          </a:solidFill>
          <a:ln/>
        </p:spPr>
      </p:sp>
      <p:sp>
        <p:nvSpPr>
          <p:cNvPr id="20" name="Text 17"/>
          <p:cNvSpPr txBox="1"/>
          <p:nvPr/>
        </p:nvSpPr>
        <p:spPr>
          <a:xfrm>
            <a:off x="6812280" y="1554480"/>
            <a:ext cx="4599432" cy="411480"/>
          </a:xfrm>
          <a:prstGeom prst="rect">
            <a:avLst/>
          </a:prstGeom>
          <a:noFill/>
          <a:ln/>
        </p:spPr>
        <p:txBody>
          <a:bodyPr wrap="square" lIns="0" tIns="0" rIns="0" bIns="0" rtlCol="0" anchor="ctr"/>
          <a:lstStyle/>
          <a:p>
            <a:pPr indent="0" marL="0">
              <a:buNone/>
            </a:pPr>
            <a:r>
              <a:rPr lang="en-US" sz="2100" b="1" dirty="0">
                <a:solidFill>
                  <a:schemeClr val="tx2"/>
                </a:solidFill>
                <a:latin typeface="Cambria" pitchFamily="34" charset="0"/>
                <a:ea typeface="Cambria" pitchFamily="34" charset="-122"/>
                <a:cs typeface="Cambria" pitchFamily="34" charset="-120"/>
              </a:rPr>
              <a:t>Partners to approach first</a:t>
            </a:r>
            <a:endParaRPr lang="en-US" sz="2100" dirty="0"/>
          </a:p>
        </p:txBody>
      </p:sp>
      <p:sp>
        <p:nvSpPr>
          <p:cNvPr id="21" name="Text 18"/>
          <p:cNvSpPr txBox="1"/>
          <p:nvPr/>
        </p:nvSpPr>
        <p:spPr>
          <a:xfrm>
            <a:off x="6812280" y="2148840"/>
            <a:ext cx="4599432" cy="3749040"/>
          </a:xfrm>
          <a:prstGeom prst="rect">
            <a:avLst/>
          </a:prstGeom>
          <a:noFill/>
          <a:ln/>
        </p:spPr>
        <p:txBody>
          <a:bodyPr wrap="square" lIns="0" tIns="0" rIns="0" bIns="0" rtlCol="0" anchor="t"/>
          <a:lstStyle/>
          <a:p>
            <a:pPr marL="342900" indent="-342900">
              <a:spcAft>
                <a:spcPts val="1000"/>
              </a:spcAft>
              <a:buSzPct val="100000"/>
              <a:buChar char="•"/>
            </a:pPr>
            <a:r>
              <a:rPr lang="en-US" sz="1800" dirty="0">
                <a:solidFill>
                  <a:schemeClr val="tx1"/>
                </a:solidFill>
              </a:rPr>
              <a:t>DemocracyNext: permanent citizens’ assemblies</a:t>
            </a:r>
            <a:endParaRPr lang="en-US" sz="1800" dirty="0"/>
          </a:p>
          <a:p>
            <a:pPr marL="342900" indent="-342900">
              <a:spcAft>
                <a:spcPts val="1000"/>
              </a:spcAft>
              <a:buSzPct val="100000"/>
              <a:buChar char="•"/>
            </a:pPr>
            <a:r>
              <a:rPr lang="en-US" sz="1800" dirty="0">
                <a:solidFill>
                  <a:schemeClr val="tx1"/>
                </a:solidFill>
              </a:rPr>
              <a:t>Global Challenges Foundation: funds global governance reform</a:t>
            </a:r>
            <a:endParaRPr lang="en-US" sz="1800" dirty="0"/>
          </a:p>
          <a:p>
            <a:pPr marL="342900" indent="-342900">
              <a:spcAft>
                <a:spcPts val="1000"/>
              </a:spcAft>
              <a:buSzPct val="100000"/>
              <a:buChar char="•"/>
            </a:pPr>
            <a:r>
              <a:rPr lang="en-US" sz="1800" dirty="0">
                <a:solidFill>
                  <a:schemeClr val="tx1"/>
                </a:solidFill>
              </a:rPr>
              <a:t>Iswe Foundation: global citizens’ assembly</a:t>
            </a:r>
            <a:endParaRPr lang="en-US" sz="1800" dirty="0"/>
          </a:p>
          <a:p>
            <a:pPr marL="342900" indent="-342900">
              <a:spcAft>
                <a:spcPts val="1000"/>
              </a:spcAft>
              <a:buSzPct val="100000"/>
              <a:buChar char="•"/>
            </a:pPr>
            <a:r>
              <a:rPr lang="en-US" sz="1800" dirty="0">
                <a:solidFill>
                  <a:schemeClr val="tx1"/>
                </a:solidFill>
              </a:rPr>
              <a:t>Democracy Without Borders: a parliamentary assembly at the United Nations</a:t>
            </a:r>
            <a:endParaRPr lang="en-US" sz="1800" dirty="0"/>
          </a:p>
          <a:p>
            <a:pPr marL="342900" indent="-342900">
              <a:spcAft>
                <a:spcPts val="1000"/>
              </a:spcAft>
              <a:buSzPct val="100000"/>
              <a:buChar char="•"/>
            </a:pPr>
            <a:r>
              <a:rPr lang="en-US" sz="1800" dirty="0">
                <a:solidFill>
                  <a:schemeClr val="tx1"/>
                </a:solidFill>
              </a:rPr>
              <a:t>Doughnut Economics Action Lab: cities using the doughnut model</a:t>
            </a:r>
            <a:endParaRPr lang="en-US" sz="1800" dirty="0"/>
          </a:p>
        </p:txBody>
      </p:sp>
      <p:sp>
        <p:nvSpPr>
          <p:cNvPr id="25" name="Slide Number Placeholder 0"/>
          <p:cNvSpPr>
            <a:spLocks noGrp="1"/>
          </p:cNvSpPr>
          <p:nvPr>
            <p:ph type="sldNum" sz="quarter" idx="4294967295"/>
          </p:nvPr>
        </p:nvSpPr>
        <p:spPr>
          <a:xfrm>
            <a:off x="11247120" y="635508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6B7568"/>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ph idx="100" type="title" hasCustomPrompt="1"/>
          </p:nvPr>
        </p:nvSpPr>
        <p:spPr>
          <a:xfrm>
            <a:off x="731520" y="1828800"/>
            <a:ext cx="7863840" cy="1828800"/>
          </a:xfrm>
          <a:prstGeom prst="rect">
            <a:avLst/>
          </a:prstGeom>
          <a:noFill/>
          <a:ln/>
        </p:spPr>
        <p:txBody>
          <a:bodyPr wrap="square" lIns="0" tIns="0" rIns="0" bIns="0" rtlCol="0" anchor="b"/>
          <a:lstStyle/>
          <a:p>
            <a:pPr indent="0" marL="0">
              <a:buNone/>
            </a:pPr>
            <a:r>
              <a:rPr lang="en-US" sz="4400" b="1" dirty="0">
                <a:solidFill>
                  <a:schemeClr val="bg1"/>
                </a:solidFill>
              </a:rPr>
              <a:t>Life is never for sale. Contribution is honored. Exchange stays small.</a:t>
            </a:r>
            <a:endParaRPr lang="en-US" sz="4400" dirty="0"/>
          </a:p>
        </p:txBody>
      </p:sp>
      <p:sp>
        <p:nvSpPr>
          <p:cNvPr id="3" name="Text 0"/>
          <p:cNvSpPr/>
          <p:nvPr>
            <p:ph idx="101" type="body" hasCustomPrompt="1"/>
          </p:nvPr>
        </p:nvSpPr>
        <p:spPr>
          <a:xfrm>
            <a:off x="731520" y="3794760"/>
            <a:ext cx="7680960" cy="1371600"/>
          </a:xfrm>
          <a:prstGeom prst="rect">
            <a:avLst/>
          </a:prstGeom>
          <a:noFill/>
          <a:ln/>
        </p:spPr>
        <p:txBody>
          <a:bodyPr wrap="square" lIns="0" tIns="0" rIns="0" bIns="0" rtlCol="0" anchor="t"/>
          <a:lstStyle/>
          <a:p>
            <a:pPr indent="0" marL="0">
              <a:buNone/>
            </a:pPr>
            <a:r>
              <a:rPr lang="en-US" sz="1800" dirty="0">
                <a:solidFill>
                  <a:schemeClr val="bg2"/>
                </a:solidFill>
              </a:rPr>
              <a:t>Read the full paper, the charter and the plain-language version at twl.today</a:t>
            </a:r>
            <a:endParaRPr lang="en-US" sz="1800" dirty="0"/>
          </a:p>
        </p:txBody>
      </p:sp>
      <p:sp>
        <p:nvSpPr>
          <p:cNvPr id="4" name="sun motif"/>
          <p:cNvSpPr/>
          <p:nvPr/>
        </p:nvSpPr>
        <p:spPr>
          <a:xfrm>
            <a:off x="9052560" y="1005840"/>
            <a:ext cx="4023360" cy="4023360"/>
          </a:xfrm>
          <a:prstGeom prst="ellipse">
            <a:avLst/>
          </a:prstGeom>
          <a:solidFill>
            <a:schemeClr val="accent2"/>
          </a:solidFill>
          <a:ln/>
        </p:spPr>
      </p:sp>
      <p:sp>
        <p:nvSpPr>
          <p:cNvPr id="5" name="leaf motif"/>
          <p:cNvSpPr/>
          <p:nvPr/>
        </p:nvSpPr>
        <p:spPr>
          <a:xfrm>
            <a:off x="8503920" y="4480560"/>
            <a:ext cx="1554480" cy="1554480"/>
          </a:xfrm>
          <a:prstGeom prst="ellipse">
            <a:avLst/>
          </a:prstGeom>
          <a:solidFill>
            <a:schemeClr val="accent1"/>
          </a:solidFill>
          <a:ln/>
        </p:spPr>
      </p:sp>
      <p:sp>
        <p:nvSpPr>
          <p:cNvPr id="6" name="Text 4"/>
          <p:cNvSpPr txBox="1"/>
          <p:nvPr/>
        </p:nvSpPr>
        <p:spPr>
          <a:xfrm>
            <a:off x="731520" y="5715000"/>
            <a:ext cx="7680960" cy="548640"/>
          </a:xfrm>
          <a:prstGeom prst="rect">
            <a:avLst/>
          </a:prstGeom>
          <a:noFill/>
          <a:ln/>
        </p:spPr>
        <p:txBody>
          <a:bodyPr wrap="square" lIns="0" tIns="0" rIns="0" bIns="0" rtlCol="0" anchor="ctr"/>
          <a:lstStyle/>
          <a:p>
            <a:pPr indent="0" marL="0">
              <a:buNone/>
            </a:pPr>
            <a:r>
              <a:rPr lang="en-US" sz="1200" dirty="0">
                <a:solidFill>
                  <a:srgbClr val="C9D6C4"/>
                </a:solidFill>
              </a:rPr>
              <a:t>Concept and direction: Briar Greenway, ThinkWell Labs  ·  Research and drafting: Claude (Anthropic)  ·  Provisional until ratified</a:t>
            </a:r>
            <a:endParaRPr lang="en-US" sz="1200" dirty="0"/>
          </a:p>
        </p:txBody>
      </p:sp>
    </p:spTree>
  </p:cSld>
  <p:clrMapOvr>
    <a:masterClrMapping/>
  </p:clrMapOvr>
</p:sld>
</file>

<file path=ppt/theme/theme1.xml><?xml version="1.0" encoding="utf-8"?>
<a:theme xmlns:a="http://schemas.openxmlformats.org/drawingml/2006/main" name="Solarpunk Commons">
  <a:themeElements>
    <a:clrScheme name="Solarpunk Commons">
      <a:dk1>
        <a:srgbClr val="1B2A20"/>
      </a:dk1>
      <a:lt1>
        <a:srgbClr val="FFFFFF"/>
      </a:lt1>
      <a:dk2>
        <a:srgbClr val="23402C"/>
      </a:dk2>
      <a:lt2>
        <a:srgbClr val="EEF4EA"/>
      </a:lt2>
      <a:accent1>
        <a:srgbClr val="5F8A4A"/>
      </a:accent1>
      <a:accent2>
        <a:srgbClr val="D9A92E"/>
      </a:accent2>
      <a:accent3>
        <a:srgbClr val="3F93BF"/>
      </a:accent3>
      <a:accent4>
        <a:srgbClr val="C4824F"/>
      </a:accent4>
      <a:accent5>
        <a:srgbClr val="B23A2B"/>
      </a:accent5>
      <a:accent6>
        <a:srgbClr val="7A4A8A"/>
      </a:accent6>
      <a:hlink>
        <a:srgbClr val="3F93BF"/>
      </a:hlink>
      <a:folHlink>
        <a:srgbClr val="7A4A8A"/>
      </a:folHlink>
    </a:clrScheme>
    <a:fontScheme name="Solarpunk Commons">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27</Slides>
  <Notes>27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vector>
  </TitlesOfParts>
  <Company>ThinkWell Labs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Trustee Commonwealth of Earth</dc:title>
  <dc:subject>PptxGenJS Presentation</dc:subject>
  <dc:creator>Briar Greenway, ThinkWell Labs; drafted with Claude (Anthropic)</dc:creator>
  <cp:lastModifiedBy>Briar Greenway, ThinkWell Labs; drafted with Claude (Anthropic)</cp:lastModifiedBy>
  <cp:revision>1</cp:revision>
  <dcterms:created xsi:type="dcterms:W3CDTF">2026-10-23T17:25:05Z</dcterms:created>
  <dcterms:modified xsi:type="dcterms:W3CDTF">2026-10-23T17:25:05Z</dcterms:modified>
</cp:coreProperties>
</file>